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Slab"/>
      <p:regular r:id="rId25"/>
      <p:bold r:id="rId26"/>
    </p:embeddedFont>
    <p:embeddedFont>
      <p:font typeface="Roboto"/>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9277BD-DE47-4BA5-94CB-A0CDE1423492}">
  <a:tblStyle styleId="{149277BD-DE47-4BA5-94CB-A0CDE14234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Slab-bold.fntdata"/><Relationship Id="rId25" Type="http://schemas.openxmlformats.org/officeDocument/2006/relationships/font" Target="fonts/RobotoSlab-regular.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4cab083b7a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4cab083b7a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589e7f314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589e7f314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589e7f314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589e7f314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s"/>
              <a:t>VIENDO LA </a:t>
            </a:r>
            <a:r>
              <a:rPr lang="es"/>
              <a:t>DISTRIBUCIÓN</a:t>
            </a:r>
            <a:r>
              <a:rPr lang="es"/>
              <a:t> DE NUESTROS DATOS HEMOS ELEGIDO EL ALGORITMO DE GAUSSIAN MIXTURES.</a:t>
            </a:r>
            <a:endParaRPr/>
          </a:p>
          <a:p>
            <a:pPr indent="0" lvl="0" marL="0" rtl="0" algn="just">
              <a:lnSpc>
                <a:spcPct val="115000"/>
              </a:lnSpc>
              <a:spcBef>
                <a:spcPts val="1200"/>
              </a:spcBef>
              <a:spcAft>
                <a:spcPts val="0"/>
              </a:spcAft>
              <a:buNone/>
            </a:pPr>
            <a:r>
              <a:rPr lang="es"/>
              <a:t>LA ELECCIÓN DE LAS MÉTRICAS DE EVALUACIÓN, LAS HEMOS ELEGIDO EN FUNCIÓN A LA PROPIA FAMILIA DEL ALGORITMO GAUSSIAN MIXTURE (BASADO EN DISTRIBUCIONES)</a:t>
            </a:r>
            <a:endParaRPr/>
          </a:p>
          <a:p>
            <a:pPr indent="0" lvl="0" marL="0" rtl="0" algn="just">
              <a:lnSpc>
                <a:spcPct val="115000"/>
              </a:lnSpc>
              <a:spcBef>
                <a:spcPts val="1200"/>
              </a:spcBef>
              <a:spcAft>
                <a:spcPts val="0"/>
              </a:spcAft>
              <a:buNone/>
            </a:pPr>
            <a:r>
              <a:rPr lang="es"/>
              <a:t>BIC (Bayesian Information Criterion)</a:t>
            </a:r>
            <a:endParaRPr/>
          </a:p>
          <a:p>
            <a:pPr indent="0" lvl="0" marL="0" rtl="0" algn="just">
              <a:lnSpc>
                <a:spcPct val="115000"/>
              </a:lnSpc>
              <a:spcBef>
                <a:spcPts val="1200"/>
              </a:spcBef>
              <a:spcAft>
                <a:spcPts val="0"/>
              </a:spcAft>
              <a:buNone/>
            </a:pPr>
            <a:r>
              <a:rPr lang="es"/>
              <a:t>AIC (AIKAKE IC)</a:t>
            </a:r>
            <a:endParaRPr/>
          </a:p>
          <a:p>
            <a:pPr indent="0" lvl="0" marL="0" rtl="0" algn="just">
              <a:lnSpc>
                <a:spcPct val="115000"/>
              </a:lnSpc>
              <a:spcBef>
                <a:spcPts val="1200"/>
              </a:spcBef>
              <a:spcAft>
                <a:spcPts val="0"/>
              </a:spcAft>
              <a:buNone/>
            </a:pPr>
            <a:br>
              <a:rPr lang="es"/>
            </a:br>
            <a:r>
              <a:rPr lang="es"/>
              <a:t>EL RAZONAMIENTO DETALLADO DE LA ELECCIÓN DEL ALGORITMO Y LAS MÉTRICAS ESTÁ EN LA MEMORIA.</a:t>
            </a:r>
            <a:endParaRPr/>
          </a:p>
          <a:p>
            <a:pPr indent="0" lvl="0" marL="0" rtl="0" algn="just">
              <a:lnSpc>
                <a:spcPct val="115000"/>
              </a:lnSpc>
              <a:spcBef>
                <a:spcPts val="1200"/>
              </a:spcBef>
              <a:spcAft>
                <a:spcPts val="120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589e7f314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589e7f314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s"/>
              <a:t>Cluster 3 contiene más del 96% de los individuos etiquetados como residentes reales.</a:t>
            </a:r>
            <a:endParaRPr/>
          </a:p>
          <a:p>
            <a:pPr indent="0" lvl="0" marL="0" rtl="0" algn="just">
              <a:lnSpc>
                <a:spcPct val="115000"/>
              </a:lnSpc>
              <a:spcBef>
                <a:spcPts val="1200"/>
              </a:spcBef>
              <a:spcAft>
                <a:spcPts val="0"/>
              </a:spcAft>
              <a:buNone/>
            </a:pPr>
            <a:r>
              <a:t/>
            </a:r>
            <a:endParaRPr/>
          </a:p>
          <a:p>
            <a:pPr indent="0" lvl="0" marL="0" rtl="0" algn="just">
              <a:lnSpc>
                <a:spcPct val="115000"/>
              </a:lnSpc>
              <a:spcBef>
                <a:spcPts val="1200"/>
              </a:spcBef>
              <a:spcAft>
                <a:spcPts val="1200"/>
              </a:spcAft>
              <a:buNone/>
            </a:pPr>
            <a:r>
              <a:rPr lang="es"/>
              <a:t>13 MINUTOS APROX</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589e7f314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589e7f314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lang="es">
                <a:solidFill>
                  <a:schemeClr val="dk1"/>
                </a:solidFill>
              </a:rPr>
              <a:t>Cluster 0 contiene más del 88% de los individuos etiquetados como residentes reales.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e4ca9a546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e4ca9a546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s">
                <a:solidFill>
                  <a:schemeClr val="dk1"/>
                </a:solidFill>
              </a:rPr>
              <a:t>LAS DESCRIPCIONES LAS HEMOS INFERIDO COMO UNA CARACTERIZACIÓN A PARTIR DE LA INFORMACIÓN QUE NOS OFRECEN LAS VARIABLES SOBRE CADA CLUSTER Y EL ESTUDIO VISUAL DE LOS GRÁFICOS DE BOXPLOTS.</a:t>
            </a:r>
            <a:endParaRPr/>
          </a:p>
          <a:p>
            <a:pPr indent="0" lvl="0" marL="0" rtl="0" algn="just">
              <a:lnSpc>
                <a:spcPct val="115000"/>
              </a:lnSpc>
              <a:spcBef>
                <a:spcPts val="1200"/>
              </a:spcBef>
              <a:spcAft>
                <a:spcPts val="0"/>
              </a:spcAft>
              <a:buNone/>
            </a:pPr>
            <a:r>
              <a:rPr lang="es"/>
              <a:t>MÁS O MENOS SE CORRESPONDEN LOS CLUSTERS PARA LAS DOS NORMALIZACIONES.</a:t>
            </a:r>
            <a:endParaRPr/>
          </a:p>
          <a:p>
            <a:pPr indent="0" lvl="0" marL="0" rtl="0" algn="just">
              <a:lnSpc>
                <a:spcPct val="115000"/>
              </a:lnSpc>
              <a:spcBef>
                <a:spcPts val="1200"/>
              </a:spcBef>
              <a:spcAft>
                <a:spcPts val="120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589e7f3142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589e7f3142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589e7f3142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589e7f3142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s"/>
              <a:t>LA INCORPORACIÓN DE NUEVOS SENSORES PUEDE APORTAR INFORMACIÓN DEL FLUJO DE TURISMO QUE EXISTE EN LA ÉPOCA EN LA QUE EL </a:t>
            </a:r>
            <a:r>
              <a:rPr lang="es"/>
              <a:t>VEHÍCULO</a:t>
            </a:r>
            <a:r>
              <a:rPr lang="es"/>
              <a:t> HACE SU VISITA.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s"/>
              <a:t>MUCHAS GRACIAS POR SU ATENCIÓN Y A CONTINUACIÓN, QUEDO A DISPOSICIÓN DE LAS PREGUNTAS QUE PUEDA REALIZAR EL TRIBUNAL.</a:t>
            </a:r>
            <a:endParaRPr/>
          </a:p>
          <a:p>
            <a:pPr indent="0" lvl="0" marL="0" rtl="0" algn="just">
              <a:lnSpc>
                <a:spcPct val="115000"/>
              </a:lnSpc>
              <a:spcBef>
                <a:spcPts val="1200"/>
              </a:spcBef>
              <a:spcAft>
                <a:spcPts val="0"/>
              </a:spcAft>
              <a:buNone/>
            </a:pPr>
            <a:r>
              <a:rPr lang="es"/>
              <a:t>PREGUNTAS:</a:t>
            </a:r>
            <a:endParaRPr/>
          </a:p>
          <a:p>
            <a:pPr indent="0" lvl="0" marL="0" rtl="0" algn="just">
              <a:lnSpc>
                <a:spcPct val="115000"/>
              </a:lnSpc>
              <a:spcBef>
                <a:spcPts val="1200"/>
              </a:spcBef>
              <a:spcAft>
                <a:spcPts val="0"/>
              </a:spcAft>
              <a:buNone/>
            </a:pPr>
            <a:r>
              <a:rPr lang="es"/>
              <a:t>¿TODO LO QUE HE HECHO EN EL PROYECTO?: </a:t>
            </a:r>
            <a:endParaRPr/>
          </a:p>
          <a:p>
            <a:pPr indent="0" lvl="0" marL="0" rtl="0" algn="just">
              <a:lnSpc>
                <a:spcPct val="115000"/>
              </a:lnSpc>
              <a:spcBef>
                <a:spcPts val="1200"/>
              </a:spcBef>
              <a:spcAft>
                <a:spcPts val="0"/>
              </a:spcAft>
              <a:buNone/>
            </a:pPr>
            <a:r>
              <a:rPr lang="es"/>
              <a:t>HEMOS DISEÑADO LAS CÁMARAS Y MONTAJE, CREADO LA BD PARA LA INFORMACIÓN Y TENER DASHBOARD PROPIO. WEB. ME HE APROVECHADO DE LA BD Y DE LA INSTALACIÓN DE SENSORES, EL CLUSTERING HA SIDO PARA EL TFM (NO ME LO HAN PEDIDO).</a:t>
            </a:r>
            <a:endParaRPr/>
          </a:p>
          <a:p>
            <a:pPr indent="0" lvl="0" marL="0" rtl="0" algn="just">
              <a:lnSpc>
                <a:spcPct val="115000"/>
              </a:lnSpc>
              <a:spcBef>
                <a:spcPts val="1200"/>
              </a:spcBef>
              <a:spcAft>
                <a:spcPts val="1200"/>
              </a:spcAft>
              <a:buNone/>
            </a:pPr>
            <a:r>
              <a:rPr lang="es"/>
              <a:t>UNA VERSIÓN PRELIMINAR DE ESTO SE ENVIÓ A UN CONGRESO Y ESTO LO VAMOS A ENVIAR A UNA REVISTA.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e4db4aa7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e4db4aa7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75a61aaa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75a61aaa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índice del trabajo se compone de los siguientes puntos:</a:t>
            </a:r>
            <a:br>
              <a:rPr lang="es"/>
            </a:br>
            <a:r>
              <a:rPr lang="es"/>
              <a:t>1. Introducción, que engloba la motivación y objetivos del trabajo.</a:t>
            </a:r>
            <a:endParaRPr/>
          </a:p>
          <a:p>
            <a:pPr indent="0" lvl="0" marL="0" rtl="0" algn="l">
              <a:spcBef>
                <a:spcPts val="0"/>
              </a:spcBef>
              <a:spcAft>
                <a:spcPts val="0"/>
              </a:spcAft>
              <a:buNone/>
            </a:pPr>
            <a:r>
              <a:rPr lang="es"/>
              <a:t>2. Presentación de nuestro Caso de Estudio</a:t>
            </a:r>
            <a:br>
              <a:rPr lang="es"/>
            </a:br>
            <a:r>
              <a:rPr lang="es"/>
              <a:t>3. Explicación de la PROPUESTA</a:t>
            </a:r>
            <a:endParaRPr/>
          </a:p>
          <a:p>
            <a:pPr indent="0" lvl="0" marL="0" rtl="0" algn="l">
              <a:spcBef>
                <a:spcPts val="0"/>
              </a:spcBef>
              <a:spcAft>
                <a:spcPts val="0"/>
              </a:spcAft>
              <a:buNone/>
            </a:pPr>
            <a:r>
              <a:rPr lang="es"/>
              <a:t>Y finalmente LAS CONCLUSIONES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7a4e5d28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7a4e5d28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s"/>
              <a:t>En la actualidad, el auge del IoT, ha crecido exponencialmente, se espera que en 2030 haya 29.400 millones de dispositivos interconectados. Estos dispositivos producen una gran cantidad de datos en numerosos ámbitos sociales (sanitarios, smart cities, industrias, transportes o domótica). Esta información, almacenada en repositorios y combinada con otras fuentes externas, da lugar a grandes cantidades de información, que aprovechando de la evolución de la inteligencia artificial en estos últimos años, puede conducir a un mejor análisis y extracción de información para solucionar una gran cantidad de problemas de la sociedad.</a:t>
            </a:r>
            <a:endParaRPr/>
          </a:p>
          <a:p>
            <a:pPr indent="0" lvl="0" marL="0" rtl="0" algn="just">
              <a:lnSpc>
                <a:spcPct val="115000"/>
              </a:lnSpc>
              <a:spcBef>
                <a:spcPts val="1200"/>
              </a:spcBef>
              <a:spcAft>
                <a:spcPts val="0"/>
              </a:spcAft>
              <a:buNone/>
            </a:pPr>
            <a:r>
              <a:rPr lang="es"/>
              <a:t>En este trabajo, proponemos una metodología usando clustering como técnica de machine learning y usando como PRINCIPAL FUENTE DE DATOS LA INFORMACIÓN DE LAS cámaras de detección de matrículas, con el objetivo de distinguir </a:t>
            </a:r>
            <a:r>
              <a:rPr lang="es">
                <a:solidFill>
                  <a:schemeClr val="dk1"/>
                </a:solidFill>
              </a:rPr>
              <a:t>DIFERENTES COMPORTAMIENTOS DE TURISTAS A UNA ZONA CONCRETA QUE POSIBLEMENTE TENGAN RELACIÓN CON LOS DIFERENTES COMPORTAMIENTOS DE RESIDENTES Y VISITANTES Y DE LOS CUALES NO TENEMOS LA VERDAD ABSOLUTA.</a:t>
            </a:r>
            <a:endParaRPr/>
          </a:p>
          <a:p>
            <a:pPr indent="0" lvl="0" marL="0" rtl="0" algn="just">
              <a:lnSpc>
                <a:spcPct val="115000"/>
              </a:lnSpc>
              <a:spcBef>
                <a:spcPts val="1200"/>
              </a:spcBef>
              <a:spcAft>
                <a:spcPts val="0"/>
              </a:spcAft>
              <a:buNone/>
            </a:pPr>
            <a:r>
              <a:rPr lang="es"/>
              <a:t>En nuestro caso, </a:t>
            </a:r>
            <a:r>
              <a:rPr lang="es">
                <a:solidFill>
                  <a:schemeClr val="dk1"/>
                </a:solidFill>
              </a:rPr>
              <a:t>COMO NO TENEMOS INFORMACIÓN SOBRE LOS INDIVIDUOS DE LA ZONA, CENTRAREMOS EL ESTUDIO EN EL VEHÍCULO. DE ESTA FORMA USAREMOS LA INFORMACIÓN DE LOS SENSORES JUNTO CON OTRA INFORMACIÓN OBTENIDA DE FUENTES DE DATOS EXTERNAS PARA ANALIZAR EL COMPORTAMIENTO DE LOS VEHÍCULOS EN LA ZONA COMO LA FRECUENCIA DE LAS VISITAS O EL TIEMPO DE ESTANCIA.</a:t>
            </a:r>
            <a:endParaRPr/>
          </a:p>
          <a:p>
            <a:pPr indent="0" lvl="0" marL="0" rtl="0" algn="just">
              <a:lnSpc>
                <a:spcPct val="115000"/>
              </a:lnSpc>
              <a:spcBef>
                <a:spcPts val="1200"/>
              </a:spcBef>
              <a:spcAft>
                <a:spcPts val="120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87efc0ac8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87efc0ac8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s"/>
              <a:t>4 BLOQUES</a:t>
            </a:r>
            <a:endParaRPr/>
          </a:p>
          <a:p>
            <a:pPr indent="0" lvl="0" marL="0" rtl="0" algn="just">
              <a:lnSpc>
                <a:spcPct val="115000"/>
              </a:lnSpc>
              <a:spcBef>
                <a:spcPts val="1200"/>
              </a:spcBef>
              <a:spcAft>
                <a:spcPts val="0"/>
              </a:spcAft>
              <a:buNone/>
            </a:pPr>
            <a:r>
              <a:rPr lang="es"/>
              <a:t>Background Académico: Matemáticas me ha hecho decantarme por un trabajo que fusione informática con análisis de datos estadísticos.</a:t>
            </a:r>
            <a:endParaRPr/>
          </a:p>
          <a:p>
            <a:pPr indent="0" lvl="0" marL="0" rtl="0" algn="just">
              <a:lnSpc>
                <a:spcPct val="115000"/>
              </a:lnSpc>
              <a:spcBef>
                <a:spcPts val="1200"/>
              </a:spcBef>
              <a:spcAft>
                <a:spcPts val="0"/>
              </a:spcAft>
              <a:buNone/>
            </a:pPr>
            <a:r>
              <a:rPr lang="es"/>
              <a:t>Subproyecto de LifeWatch ERIC- “Thematic Center on Mountain Ecosystem &amp; Remote sensing” que busca mejorar la conservación del Parque Nacional de Sierra Nevada a través de sistemas digitales e innovación. Dentro del paquete, se encuentra nuestro proyecto SmartPoqueira que busca aplicar soluciones que mejoren la calidad y la sostenibilidad del turismo en la zona del Barranco de Poqueira.</a:t>
            </a:r>
            <a:endParaRPr/>
          </a:p>
          <a:p>
            <a:pPr indent="0" lvl="0" marL="0" rtl="0" algn="just">
              <a:lnSpc>
                <a:spcPct val="115000"/>
              </a:lnSpc>
              <a:spcBef>
                <a:spcPts val="1200"/>
              </a:spcBef>
              <a:spcAft>
                <a:spcPts val="0"/>
              </a:spcAft>
              <a:buNone/>
            </a:pPr>
            <a:r>
              <a:rPr lang="es"/>
              <a:t>Big Data y Sostenibilidad -&gt; Usar nuevas tecnologías para enfrentar problemas reales cambio climático.</a:t>
            </a:r>
            <a:endParaRPr/>
          </a:p>
          <a:p>
            <a:pPr indent="0" lvl="0" marL="0" rtl="0" algn="just">
              <a:lnSpc>
                <a:spcPct val="115000"/>
              </a:lnSpc>
              <a:spcBef>
                <a:spcPts val="1200"/>
              </a:spcBef>
              <a:spcAft>
                <a:spcPts val="0"/>
              </a:spcAft>
              <a:buNone/>
            </a:pPr>
            <a:r>
              <a:rPr lang="es">
                <a:solidFill>
                  <a:schemeClr val="dk1"/>
                </a:solidFill>
              </a:rPr>
              <a:t>Empresas se enfrentan a entorno global competitivo, donde los responsables políticos deben ser ágiles y flexibles para tomar soluciones estratégicas.Afrontar retos presentes y futuros. </a:t>
            </a:r>
            <a:br>
              <a:rPr lang="es">
                <a:solidFill>
                  <a:schemeClr val="dk1"/>
                </a:solidFill>
              </a:rPr>
            </a:br>
            <a:endParaRPr/>
          </a:p>
          <a:p>
            <a:pPr indent="0" lvl="0" marL="0" rtl="0" algn="just">
              <a:lnSpc>
                <a:spcPct val="115000"/>
              </a:lnSpc>
              <a:spcBef>
                <a:spcPts val="1200"/>
              </a:spcBef>
              <a:spcAft>
                <a:spcPts val="0"/>
              </a:spcAft>
              <a:buNone/>
            </a:pPr>
            <a:r>
              <a:rPr lang="es"/>
              <a:t>REVISION DE LITERATURA: </a:t>
            </a:r>
            <a:r>
              <a:rPr lang="es">
                <a:solidFill>
                  <a:schemeClr val="dk1"/>
                </a:solidFill>
              </a:rPr>
              <a:t>POR CUESTIONES DE TIEMPO NO HEMOS INCLUIDO AQUÍ LA REVISIÖN DE LA LITERATURA PERO VIENE EXPLICADO EN DETALLE EN LA MEMORIA</a:t>
            </a:r>
            <a:endParaRPr>
              <a:solidFill>
                <a:schemeClr val="dk1"/>
              </a:solidFill>
            </a:endParaRPr>
          </a:p>
          <a:p>
            <a:pPr indent="0" lvl="0" marL="0" rtl="0" algn="just">
              <a:lnSpc>
                <a:spcPct val="115000"/>
              </a:lnSpc>
              <a:spcBef>
                <a:spcPts val="1200"/>
              </a:spcBef>
              <a:spcAft>
                <a:spcPts val="1200"/>
              </a:spcAft>
              <a:buNone/>
            </a:pPr>
            <a:r>
              <a:rPr lang="es"/>
              <a:t>Pipeline para clustering, lagunas en la prueba de normalización en clustering. Empresas: Necesidad de segmentar a la población en una zona para poder tomar decisiones, que mejoren las estraegias de los negocios, luchen contra el sobreturismo y optimicen los flujos de tráfico en la zona.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87efc0ac8_0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587efc0ac8_0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s"/>
              <a:t>LEER TAL CUAL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75a61aaad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75a61aaad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s"/>
              <a:t>CON EL COVID SE REFORZÓ </a:t>
            </a:r>
            <a:r>
              <a:rPr lang="es"/>
              <a:t>ÉXODO</a:t>
            </a:r>
            <a:r>
              <a:rPr lang="es"/>
              <a:t> URBANO, aunque antes ya existía este núcleo de gente.</a:t>
            </a:r>
            <a:endParaRPr/>
          </a:p>
          <a:p>
            <a:pPr indent="0" lvl="0" marL="0" rtl="0" algn="just">
              <a:lnSpc>
                <a:spcPct val="115000"/>
              </a:lnSpc>
              <a:spcBef>
                <a:spcPts val="1200"/>
              </a:spcBef>
              <a:spcAft>
                <a:spcPts val="0"/>
              </a:spcAft>
              <a:buNone/>
            </a:pPr>
            <a:r>
              <a:rPr lang="es"/>
              <a:t>HA AUMENTADO EL TURISMO RESIDENCIAL (LARGAS TEMPORADAS), MIGRACIÓN HACIA ZONAS RURALES -&gt; VIDA MÁS TRANQUILA Y CON MENOS POLUCIÓN.</a:t>
            </a:r>
            <a:endParaRPr/>
          </a:p>
          <a:p>
            <a:pPr indent="0" lvl="0" marL="0" rtl="0" algn="just">
              <a:lnSpc>
                <a:spcPct val="115000"/>
              </a:lnSpc>
              <a:spcBef>
                <a:spcPts val="1200"/>
              </a:spcBef>
              <a:spcAft>
                <a:spcPts val="0"/>
              </a:spcAft>
              <a:buNone/>
            </a:pPr>
            <a:r>
              <a:t/>
            </a:r>
            <a:endParaRPr/>
          </a:p>
          <a:p>
            <a:pPr indent="0" lvl="0" marL="0" rtl="0" algn="just">
              <a:lnSpc>
                <a:spcPct val="115000"/>
              </a:lnSpc>
              <a:spcBef>
                <a:spcPts val="1200"/>
              </a:spcBef>
              <a:spcAft>
                <a:spcPts val="0"/>
              </a:spcAft>
              <a:buNone/>
            </a:pPr>
            <a:r>
              <a:t/>
            </a:r>
            <a:endParaRPr/>
          </a:p>
          <a:p>
            <a:pPr indent="0" lvl="0" marL="0" rtl="0" algn="just">
              <a:lnSpc>
                <a:spcPct val="115000"/>
              </a:lnSpc>
              <a:spcBef>
                <a:spcPts val="1200"/>
              </a:spcBef>
              <a:spcAft>
                <a:spcPts val="0"/>
              </a:spcAft>
              <a:buNone/>
            </a:pPr>
            <a:r>
              <a:rPr lang="es"/>
              <a:t>(NEORURALES PRINCIPALMENTE EDAD, DIFERENTE NIVEL ADQUISITIVO)</a:t>
            </a:r>
            <a:endParaRPr/>
          </a:p>
          <a:p>
            <a:pPr indent="0" lvl="0" marL="0" rtl="0" algn="just">
              <a:lnSpc>
                <a:spcPct val="115000"/>
              </a:lnSpc>
              <a:spcBef>
                <a:spcPts val="1200"/>
              </a:spcBef>
              <a:spcAft>
                <a:spcPts val="120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589e7f314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589e7f314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s"/>
              <a:t>PARA EL DISEÑO DE LA RECOGIDA DE DATOS HEMOS APROVECHADO LA PROPIA ESTRUCTURA DE CARRETERA </a:t>
            </a:r>
            <a:r>
              <a:rPr lang="es"/>
              <a:t>ÚNICA</a:t>
            </a:r>
            <a:r>
              <a:rPr lang="es"/>
              <a:t> QUE TIENE LA ZONA.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4ce133f0e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4ce133f0e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s"/>
              <a:t>UNA DE LAS </a:t>
            </a:r>
            <a:r>
              <a:rPr lang="es"/>
              <a:t>CONTRIBUCIONES</a:t>
            </a:r>
            <a:r>
              <a:rPr lang="es"/>
              <a:t> MÁS IMPORTANTES DEL TRABAJO ES EL CLUSTERING PIPELINE.</a:t>
            </a:r>
            <a:endParaRPr/>
          </a:p>
          <a:p>
            <a:pPr indent="0" lvl="0" marL="0" rtl="0" algn="just">
              <a:lnSpc>
                <a:spcPct val="115000"/>
              </a:lnSpc>
              <a:spcBef>
                <a:spcPts val="1200"/>
              </a:spcBef>
              <a:spcAft>
                <a:spcPts val="1200"/>
              </a:spcAft>
              <a:buNone/>
            </a:pPr>
            <a:r>
              <a:rPr lang="es"/>
              <a:t>HACIENDO REFERENCIA A LO ESTUDIADO EN EL MASTER, HEMOS DIVIDIDO LA METODOLOGIA EN SUBPROCESOS QUE SON INDEPENDIENTES OPTIMIZABLES Y ESCALABLES CON NUEVAS </a:t>
            </a:r>
            <a:r>
              <a:rPr lang="es"/>
              <a:t>TÉCNICAS</a:t>
            </a:r>
            <a:r>
              <a:rPr lang="es"/>
              <a:t> Y HERRAMIENTAS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589e7f314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589e7f314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s"/>
              <a:t>COMO RECORDAREIS, QUEREMOS VER EL COMPORTAMIENTO DE LOS </a:t>
            </a:r>
            <a:r>
              <a:rPr lang="es"/>
              <a:t>VEHÍCULOS</a:t>
            </a:r>
            <a:r>
              <a:rPr lang="es"/>
              <a:t>. APROVECHANDONOS DE LA </a:t>
            </a:r>
            <a:r>
              <a:rPr lang="es"/>
              <a:t>ÚNICA</a:t>
            </a:r>
            <a:r>
              <a:rPr lang="es"/>
              <a:t> INFORMACIÓN REAL QUE TENEMOS (SER O NO RESIDENTE) CREAMOS LA VARIABLE PARA REALIZAR EL ESTUDIO DE </a:t>
            </a:r>
            <a:r>
              <a:rPr lang="es"/>
              <a:t>CORRELACIÓN</a:t>
            </a:r>
            <a:r>
              <a:rPr lang="es"/>
              <a:t> SOBRE ESTA VARIABLE.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5"/>
              </a:buClr>
              <a:buSzPts val="13000"/>
              <a:buNone/>
              <a:defRPr sz="13000">
                <a:solidFill>
                  <a:schemeClr val="accent5"/>
                </a:solidFill>
              </a:defRPr>
            </a:lvl1pPr>
            <a:lvl2pPr lvl="1" rtl="0" algn="ctr">
              <a:spcBef>
                <a:spcPts val="0"/>
              </a:spcBef>
              <a:spcAft>
                <a:spcPts val="0"/>
              </a:spcAft>
              <a:buClr>
                <a:schemeClr val="accent5"/>
              </a:buClr>
              <a:buSzPts val="13000"/>
              <a:buNone/>
              <a:defRPr sz="13000">
                <a:solidFill>
                  <a:schemeClr val="accent5"/>
                </a:solidFill>
              </a:defRPr>
            </a:lvl2pPr>
            <a:lvl3pPr lvl="2" rtl="0" algn="ctr">
              <a:spcBef>
                <a:spcPts val="0"/>
              </a:spcBef>
              <a:spcAft>
                <a:spcPts val="0"/>
              </a:spcAft>
              <a:buClr>
                <a:schemeClr val="accent5"/>
              </a:buClr>
              <a:buSzPts val="13000"/>
              <a:buNone/>
              <a:defRPr sz="13000">
                <a:solidFill>
                  <a:schemeClr val="accent5"/>
                </a:solidFill>
              </a:defRPr>
            </a:lvl3pPr>
            <a:lvl4pPr lvl="3" rtl="0" algn="ctr">
              <a:spcBef>
                <a:spcPts val="0"/>
              </a:spcBef>
              <a:spcAft>
                <a:spcPts val="0"/>
              </a:spcAft>
              <a:buClr>
                <a:schemeClr val="accent5"/>
              </a:buClr>
              <a:buSzPts val="13000"/>
              <a:buNone/>
              <a:defRPr sz="13000">
                <a:solidFill>
                  <a:schemeClr val="accent5"/>
                </a:solidFill>
              </a:defRPr>
            </a:lvl4pPr>
            <a:lvl5pPr lvl="4" rtl="0" algn="ctr">
              <a:spcBef>
                <a:spcPts val="0"/>
              </a:spcBef>
              <a:spcAft>
                <a:spcPts val="0"/>
              </a:spcAft>
              <a:buClr>
                <a:schemeClr val="accent5"/>
              </a:buClr>
              <a:buSzPts val="13000"/>
              <a:buNone/>
              <a:defRPr sz="13000">
                <a:solidFill>
                  <a:schemeClr val="accent5"/>
                </a:solidFill>
              </a:defRPr>
            </a:lvl5pPr>
            <a:lvl6pPr lvl="5" rtl="0" algn="ctr">
              <a:spcBef>
                <a:spcPts val="0"/>
              </a:spcBef>
              <a:spcAft>
                <a:spcPts val="0"/>
              </a:spcAft>
              <a:buClr>
                <a:schemeClr val="accent5"/>
              </a:buClr>
              <a:buSzPts val="13000"/>
              <a:buNone/>
              <a:defRPr sz="13000">
                <a:solidFill>
                  <a:schemeClr val="accent5"/>
                </a:solidFill>
              </a:defRPr>
            </a:lvl6pPr>
            <a:lvl7pPr lvl="6" rtl="0" algn="ctr">
              <a:spcBef>
                <a:spcPts val="0"/>
              </a:spcBef>
              <a:spcAft>
                <a:spcPts val="0"/>
              </a:spcAft>
              <a:buClr>
                <a:schemeClr val="accent5"/>
              </a:buClr>
              <a:buSzPts val="13000"/>
              <a:buNone/>
              <a:defRPr sz="13000">
                <a:solidFill>
                  <a:schemeClr val="accent5"/>
                </a:solidFill>
              </a:defRPr>
            </a:lvl7pPr>
            <a:lvl8pPr lvl="7" rtl="0" algn="ctr">
              <a:spcBef>
                <a:spcPts val="0"/>
              </a:spcBef>
              <a:spcAft>
                <a:spcPts val="0"/>
              </a:spcAft>
              <a:buClr>
                <a:schemeClr val="accent5"/>
              </a:buClr>
              <a:buSzPts val="13000"/>
              <a:buNone/>
              <a:defRPr sz="13000">
                <a:solidFill>
                  <a:schemeClr val="accent5"/>
                </a:solidFill>
              </a:defRPr>
            </a:lvl8pPr>
            <a:lvl9pPr lvl="8" rtl="0"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5"/>
              </a:buClr>
              <a:buSzPts val="2100"/>
              <a:buNone/>
              <a:defRPr sz="2100">
                <a:solidFill>
                  <a:schemeClr val="accent5"/>
                </a:solidFill>
              </a:defRPr>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rgbClr val="F8FBFF">
            <a:alpha val="88610"/>
          </a:srgbClr>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Roboto"/>
                <a:ea typeface="Roboto"/>
                <a:cs typeface="Roboto"/>
                <a:sym typeface="Roboto"/>
              </a:defRPr>
            </a:lvl1pPr>
            <a:lvl2pPr lvl="1" rtl="0" algn="r">
              <a:buNone/>
              <a:defRPr sz="1000">
                <a:solidFill>
                  <a:schemeClr val="dk1"/>
                </a:solidFill>
                <a:latin typeface="Roboto"/>
                <a:ea typeface="Roboto"/>
                <a:cs typeface="Roboto"/>
                <a:sym typeface="Roboto"/>
              </a:defRPr>
            </a:lvl2pPr>
            <a:lvl3pPr lvl="2" rtl="0" algn="r">
              <a:buNone/>
              <a:defRPr sz="1000">
                <a:solidFill>
                  <a:schemeClr val="dk1"/>
                </a:solidFill>
                <a:latin typeface="Roboto"/>
                <a:ea typeface="Roboto"/>
                <a:cs typeface="Roboto"/>
                <a:sym typeface="Roboto"/>
              </a:defRPr>
            </a:lvl3pPr>
            <a:lvl4pPr lvl="3" rtl="0" algn="r">
              <a:buNone/>
              <a:defRPr sz="1000">
                <a:solidFill>
                  <a:schemeClr val="dk1"/>
                </a:solidFill>
                <a:latin typeface="Roboto"/>
                <a:ea typeface="Roboto"/>
                <a:cs typeface="Roboto"/>
                <a:sym typeface="Roboto"/>
              </a:defRPr>
            </a:lvl4pPr>
            <a:lvl5pPr lvl="4" rtl="0" algn="r">
              <a:buNone/>
              <a:defRPr sz="1000">
                <a:solidFill>
                  <a:schemeClr val="dk1"/>
                </a:solidFill>
                <a:latin typeface="Roboto"/>
                <a:ea typeface="Roboto"/>
                <a:cs typeface="Roboto"/>
                <a:sym typeface="Roboto"/>
              </a:defRPr>
            </a:lvl5pPr>
            <a:lvl6pPr lvl="5" rtl="0" algn="r">
              <a:buNone/>
              <a:defRPr sz="1000">
                <a:solidFill>
                  <a:schemeClr val="dk1"/>
                </a:solidFill>
                <a:latin typeface="Roboto"/>
                <a:ea typeface="Roboto"/>
                <a:cs typeface="Roboto"/>
                <a:sym typeface="Roboto"/>
              </a:defRPr>
            </a:lvl6pPr>
            <a:lvl7pPr lvl="6" rtl="0" algn="r">
              <a:buNone/>
              <a:defRPr sz="1000">
                <a:solidFill>
                  <a:schemeClr val="dk1"/>
                </a:solidFill>
                <a:latin typeface="Roboto"/>
                <a:ea typeface="Roboto"/>
                <a:cs typeface="Roboto"/>
                <a:sym typeface="Roboto"/>
              </a:defRPr>
            </a:lvl7pPr>
            <a:lvl8pPr lvl="7" rtl="0" algn="r">
              <a:buNone/>
              <a:defRPr sz="1000">
                <a:solidFill>
                  <a:schemeClr val="dk1"/>
                </a:solidFill>
                <a:latin typeface="Roboto"/>
                <a:ea typeface="Roboto"/>
                <a:cs typeface="Roboto"/>
                <a:sym typeface="Roboto"/>
              </a:defRPr>
            </a:lvl8pPr>
            <a:lvl9pPr lvl="8" rtl="0"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2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7.png"/><Relationship Id="rId9" Type="http://schemas.openxmlformats.org/officeDocument/2006/relationships/image" Target="../media/image24.jpg"/><Relationship Id="rId5" Type="http://schemas.openxmlformats.org/officeDocument/2006/relationships/image" Target="../media/image10.png"/><Relationship Id="rId6" Type="http://schemas.openxmlformats.org/officeDocument/2006/relationships/image" Target="../media/image33.png"/><Relationship Id="rId7" Type="http://schemas.openxmlformats.org/officeDocument/2006/relationships/image" Target="../media/image26.png"/><Relationship Id="rId8"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37.png"/><Relationship Id="rId5" Type="http://schemas.openxmlformats.org/officeDocument/2006/relationships/image" Target="../media/image40.png"/><Relationship Id="rId6" Type="http://schemas.openxmlformats.org/officeDocument/2006/relationships/image" Target="../media/image32.png"/><Relationship Id="rId7" Type="http://schemas.openxmlformats.org/officeDocument/2006/relationships/image" Target="../media/image42.png"/><Relationship Id="rId8"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10.png"/><Relationship Id="rId5" Type="http://schemas.openxmlformats.org/officeDocument/2006/relationships/image" Target="../media/image36.png"/><Relationship Id="rId6" Type="http://schemas.openxmlformats.org/officeDocument/2006/relationships/image" Target="../media/image30.png"/><Relationship Id="rId7" Type="http://schemas.openxmlformats.org/officeDocument/2006/relationships/image" Target="../media/image24.jpg"/><Relationship Id="rId8"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10.png"/><Relationship Id="rId9" Type="http://schemas.openxmlformats.org/officeDocument/2006/relationships/image" Target="../media/image24.jpg"/><Relationship Id="rId5" Type="http://schemas.openxmlformats.org/officeDocument/2006/relationships/image" Target="../media/image34.png"/><Relationship Id="rId6" Type="http://schemas.openxmlformats.org/officeDocument/2006/relationships/image" Target="../media/image41.png"/><Relationship Id="rId7" Type="http://schemas.openxmlformats.org/officeDocument/2006/relationships/image" Target="../media/image43.png"/><Relationship Id="rId8"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4.jp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4.jp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2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png"/><Relationship Id="rId10" Type="http://schemas.openxmlformats.org/officeDocument/2006/relationships/image" Target="../media/image8.png"/><Relationship Id="rId9"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24.jp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 Id="rId5" Type="http://schemas.openxmlformats.org/officeDocument/2006/relationships/image" Target="../media/image18.jpg"/><Relationship Id="rId6" Type="http://schemas.openxmlformats.org/officeDocument/2006/relationships/image" Target="../media/image12.png"/><Relationship Id="rId7" Type="http://schemas.openxmlformats.org/officeDocument/2006/relationships/image" Target="../media/image17.png"/><Relationship Id="rId8"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image" Target="../media/image24.jpg"/><Relationship Id="rId7" Type="http://schemas.openxmlformats.org/officeDocument/2006/relationships/image" Target="../media/image17.png"/><Relationship Id="rId8"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10.pn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3"/>
          <p:cNvPicPr preferRelativeResize="0"/>
          <p:nvPr/>
        </p:nvPicPr>
        <p:blipFill>
          <a:blip r:embed="rId3">
            <a:alphaModFix amt="8000"/>
          </a:blip>
          <a:stretch>
            <a:fillRect/>
          </a:stretch>
        </p:blipFill>
        <p:spPr>
          <a:xfrm>
            <a:off x="2606150" y="859650"/>
            <a:ext cx="3881000" cy="3082775"/>
          </a:xfrm>
          <a:prstGeom prst="rect">
            <a:avLst/>
          </a:prstGeom>
          <a:noFill/>
          <a:ln>
            <a:noFill/>
          </a:ln>
        </p:spPr>
      </p:pic>
      <p:sp>
        <p:nvSpPr>
          <p:cNvPr id="64" name="Google Shape;64;p13"/>
          <p:cNvSpPr txBox="1"/>
          <p:nvPr/>
        </p:nvSpPr>
        <p:spPr>
          <a:xfrm>
            <a:off x="421700" y="1421425"/>
            <a:ext cx="8085300" cy="1198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s" sz="2400">
                <a:latin typeface="Lato"/>
                <a:ea typeface="Lato"/>
                <a:cs typeface="Lato"/>
                <a:sym typeface="Lato"/>
              </a:rPr>
              <a:t>Exploring Vehicle Behavior in Smart Villages Environments: A Comprehensive Clustering Pipeline for Analysis and Insights</a:t>
            </a:r>
            <a:endParaRPr b="1" sz="2400">
              <a:latin typeface="Lato"/>
              <a:ea typeface="Lato"/>
              <a:cs typeface="Lato"/>
              <a:sym typeface="Lato"/>
            </a:endParaRPr>
          </a:p>
          <a:p>
            <a:pPr indent="0" lvl="0" marL="0" rtl="0" algn="l">
              <a:spcBef>
                <a:spcPts val="0"/>
              </a:spcBef>
              <a:spcAft>
                <a:spcPts val="0"/>
              </a:spcAft>
              <a:buNone/>
            </a:pPr>
            <a:r>
              <a:t/>
            </a:r>
            <a:endParaRPr sz="2400"/>
          </a:p>
        </p:txBody>
      </p:sp>
      <p:sp>
        <p:nvSpPr>
          <p:cNvPr id="65" name="Google Shape;65;p13"/>
          <p:cNvSpPr txBox="1"/>
          <p:nvPr/>
        </p:nvSpPr>
        <p:spPr>
          <a:xfrm>
            <a:off x="574100" y="3174350"/>
            <a:ext cx="3460800" cy="80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 sz="1500">
                <a:latin typeface="Lato"/>
                <a:ea typeface="Lato"/>
                <a:cs typeface="Lato"/>
                <a:sym typeface="Lato"/>
              </a:rPr>
              <a:t>Estudiante:</a:t>
            </a:r>
            <a:r>
              <a:rPr lang="es" sz="1500">
                <a:latin typeface="Lato"/>
                <a:ea typeface="Lato"/>
                <a:cs typeface="Lato"/>
                <a:sym typeface="Lato"/>
              </a:rPr>
              <a:t> Daniel Bolaños </a:t>
            </a:r>
            <a:r>
              <a:rPr lang="es" sz="1500">
                <a:latin typeface="Lato"/>
                <a:ea typeface="Lato"/>
                <a:cs typeface="Lato"/>
                <a:sym typeface="Lato"/>
              </a:rPr>
              <a:t>Martínez</a:t>
            </a:r>
            <a:endParaRPr sz="1500">
              <a:latin typeface="Lato"/>
              <a:ea typeface="Lato"/>
              <a:cs typeface="Lato"/>
              <a:sym typeface="Lato"/>
            </a:endParaRPr>
          </a:p>
        </p:txBody>
      </p:sp>
      <p:pic>
        <p:nvPicPr>
          <p:cNvPr id="66" name="Google Shape;66;p13"/>
          <p:cNvPicPr preferRelativeResize="0"/>
          <p:nvPr/>
        </p:nvPicPr>
        <p:blipFill>
          <a:blip r:embed="rId4">
            <a:alphaModFix/>
          </a:blip>
          <a:stretch>
            <a:fillRect/>
          </a:stretch>
        </p:blipFill>
        <p:spPr>
          <a:xfrm>
            <a:off x="2242400" y="4293462"/>
            <a:ext cx="1465025" cy="714325"/>
          </a:xfrm>
          <a:prstGeom prst="rect">
            <a:avLst/>
          </a:prstGeom>
          <a:noFill/>
          <a:ln>
            <a:noFill/>
          </a:ln>
        </p:spPr>
      </p:pic>
      <p:cxnSp>
        <p:nvCxnSpPr>
          <p:cNvPr id="67" name="Google Shape;67;p13"/>
          <p:cNvCxnSpPr/>
          <p:nvPr/>
        </p:nvCxnSpPr>
        <p:spPr>
          <a:xfrm>
            <a:off x="357450" y="4212450"/>
            <a:ext cx="8378400" cy="0"/>
          </a:xfrm>
          <a:prstGeom prst="straightConnector1">
            <a:avLst/>
          </a:prstGeom>
          <a:noFill/>
          <a:ln cap="flat" cmpd="sng" w="38100">
            <a:solidFill>
              <a:schemeClr val="dk2"/>
            </a:solidFill>
            <a:prstDash val="solid"/>
            <a:round/>
            <a:headEnd len="med" w="med" type="none"/>
            <a:tailEnd len="med" w="med" type="none"/>
          </a:ln>
        </p:spPr>
      </p:cxnSp>
      <p:sp>
        <p:nvSpPr>
          <p:cNvPr id="68" name="Google Shape;68;p13"/>
          <p:cNvSpPr txBox="1"/>
          <p:nvPr/>
        </p:nvSpPr>
        <p:spPr>
          <a:xfrm>
            <a:off x="5582150" y="235650"/>
            <a:ext cx="30921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s" sz="1100">
                <a:latin typeface="Lato"/>
                <a:ea typeface="Lato"/>
                <a:cs typeface="Lato"/>
                <a:sym typeface="Lato"/>
              </a:rPr>
              <a:t>Viernes 14 de julio de 2023. Curso 2022-2023.</a:t>
            </a:r>
            <a:endParaRPr i="1" sz="1100">
              <a:latin typeface="Lato"/>
              <a:ea typeface="Lato"/>
              <a:cs typeface="Lato"/>
              <a:sym typeface="Lato"/>
            </a:endParaRPr>
          </a:p>
        </p:txBody>
      </p:sp>
      <p:pic>
        <p:nvPicPr>
          <p:cNvPr id="69" name="Google Shape;69;p13"/>
          <p:cNvPicPr preferRelativeResize="0"/>
          <p:nvPr/>
        </p:nvPicPr>
        <p:blipFill rotWithShape="1">
          <a:blip r:embed="rId5">
            <a:alphaModFix/>
          </a:blip>
          <a:srcRect b="47561" l="0" r="0" t="0"/>
          <a:stretch/>
        </p:blipFill>
        <p:spPr>
          <a:xfrm>
            <a:off x="421700" y="4336450"/>
            <a:ext cx="1735575" cy="628325"/>
          </a:xfrm>
          <a:prstGeom prst="rect">
            <a:avLst/>
          </a:prstGeom>
          <a:noFill/>
          <a:ln>
            <a:noFill/>
          </a:ln>
        </p:spPr>
      </p:pic>
      <p:sp>
        <p:nvSpPr>
          <p:cNvPr id="70" name="Google Shape;7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descr="Gestión y Tecnologías de Procesos de Negocio &gt; Presentación | Universidad  de Granada" id="71" name="Google Shape;71;p13"/>
          <p:cNvPicPr preferRelativeResize="0"/>
          <p:nvPr/>
        </p:nvPicPr>
        <p:blipFill rotWithShape="1">
          <a:blip r:embed="rId6">
            <a:alphaModFix/>
          </a:blip>
          <a:srcRect b="69223" l="0" r="0" t="0"/>
          <a:stretch/>
        </p:blipFill>
        <p:spPr>
          <a:xfrm>
            <a:off x="357450" y="190874"/>
            <a:ext cx="2032150" cy="893475"/>
          </a:xfrm>
          <a:prstGeom prst="rect">
            <a:avLst/>
          </a:prstGeom>
          <a:noFill/>
          <a:ln>
            <a:noFill/>
          </a:ln>
        </p:spPr>
      </p:pic>
      <p:sp>
        <p:nvSpPr>
          <p:cNvPr id="72" name="Google Shape;72;p13"/>
          <p:cNvSpPr txBox="1"/>
          <p:nvPr/>
        </p:nvSpPr>
        <p:spPr>
          <a:xfrm>
            <a:off x="3882500" y="4358100"/>
            <a:ext cx="4624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latin typeface="Lato"/>
                <a:ea typeface="Lato"/>
                <a:cs typeface="Lato"/>
                <a:sym typeface="Lato"/>
              </a:rPr>
              <a:t>Trabajo Fin de Máster</a:t>
            </a:r>
            <a:endParaRPr b="1" sz="1300">
              <a:latin typeface="Lato"/>
              <a:ea typeface="Lato"/>
              <a:cs typeface="Lato"/>
              <a:sym typeface="Lato"/>
            </a:endParaRPr>
          </a:p>
          <a:p>
            <a:pPr indent="0" lvl="0" marL="0" rtl="0" algn="ctr">
              <a:spcBef>
                <a:spcPts val="0"/>
              </a:spcBef>
              <a:spcAft>
                <a:spcPts val="0"/>
              </a:spcAft>
              <a:buNone/>
            </a:pPr>
            <a:r>
              <a:rPr b="1" lang="es" sz="1300">
                <a:latin typeface="Lato"/>
                <a:ea typeface="Lato"/>
                <a:cs typeface="Lato"/>
                <a:sym typeface="Lato"/>
              </a:rPr>
              <a:t>Máster en Gestión y Tecnologías de Procesos de Negocio</a:t>
            </a:r>
            <a:endParaRPr b="1" sz="1300">
              <a:latin typeface="Lato"/>
              <a:ea typeface="Lato"/>
              <a:cs typeface="Lato"/>
              <a:sym typeface="Lato"/>
            </a:endParaRPr>
          </a:p>
        </p:txBody>
      </p:sp>
      <p:sp>
        <p:nvSpPr>
          <p:cNvPr id="73" name="Google Shape;73;p13"/>
          <p:cNvSpPr txBox="1"/>
          <p:nvPr/>
        </p:nvSpPr>
        <p:spPr>
          <a:xfrm>
            <a:off x="5099475" y="3174350"/>
            <a:ext cx="3460800" cy="80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 sz="1500">
                <a:latin typeface="Lato"/>
                <a:ea typeface="Lato"/>
                <a:cs typeface="Lato"/>
                <a:sym typeface="Lato"/>
              </a:rPr>
              <a:t>Tutoras</a:t>
            </a:r>
            <a:r>
              <a:rPr b="1" lang="es" sz="1500">
                <a:latin typeface="Lato"/>
                <a:ea typeface="Lato"/>
                <a:cs typeface="Lato"/>
                <a:sym typeface="Lato"/>
              </a:rPr>
              <a:t>:</a:t>
            </a:r>
            <a:r>
              <a:rPr lang="es" sz="1500">
                <a:latin typeface="Lato"/>
                <a:ea typeface="Lato"/>
                <a:cs typeface="Lato"/>
                <a:sym typeface="Lato"/>
              </a:rPr>
              <a:t> 	María Bermúdez Edo</a:t>
            </a:r>
            <a:endParaRPr sz="1500">
              <a:latin typeface="Lato"/>
              <a:ea typeface="Lato"/>
              <a:cs typeface="Lato"/>
              <a:sym typeface="Lato"/>
            </a:endParaRPr>
          </a:p>
          <a:p>
            <a:pPr indent="0" lvl="0" marL="0" rtl="0" algn="l">
              <a:spcBef>
                <a:spcPts val="0"/>
              </a:spcBef>
              <a:spcAft>
                <a:spcPts val="0"/>
              </a:spcAft>
              <a:buNone/>
            </a:pPr>
            <a:r>
              <a:rPr lang="es" sz="1500">
                <a:latin typeface="Lato"/>
                <a:ea typeface="Lato"/>
                <a:cs typeface="Lato"/>
                <a:sym typeface="Lato"/>
              </a:rPr>
              <a:t>		Blanca Delgado Márquez</a:t>
            </a:r>
            <a:endParaRPr sz="15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2"/>
          <p:cNvSpPr txBox="1"/>
          <p:nvPr/>
        </p:nvSpPr>
        <p:spPr>
          <a:xfrm>
            <a:off x="1326050" y="42350"/>
            <a:ext cx="488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latin typeface="Lato"/>
                <a:ea typeface="Lato"/>
                <a:cs typeface="Lato"/>
                <a:sym typeface="Lato"/>
              </a:rPr>
              <a:t>Resultados</a:t>
            </a:r>
            <a:endParaRPr b="1" sz="2400">
              <a:latin typeface="Lato"/>
              <a:ea typeface="Lato"/>
              <a:cs typeface="Lato"/>
              <a:sym typeface="Lato"/>
            </a:endParaRPr>
          </a:p>
        </p:txBody>
      </p:sp>
      <p:cxnSp>
        <p:nvCxnSpPr>
          <p:cNvPr id="227" name="Google Shape;227;p22"/>
          <p:cNvCxnSpPr/>
          <p:nvPr/>
        </p:nvCxnSpPr>
        <p:spPr>
          <a:xfrm>
            <a:off x="1285850" y="568900"/>
            <a:ext cx="7293300" cy="8400"/>
          </a:xfrm>
          <a:prstGeom prst="straightConnector1">
            <a:avLst/>
          </a:prstGeom>
          <a:noFill/>
          <a:ln cap="flat" cmpd="sng" w="28575">
            <a:solidFill>
              <a:schemeClr val="dk2"/>
            </a:solidFill>
            <a:prstDash val="solid"/>
            <a:round/>
            <a:headEnd len="med" w="med" type="none"/>
            <a:tailEnd len="med" w="med" type="none"/>
          </a:ln>
        </p:spPr>
      </p:cxnSp>
      <p:sp>
        <p:nvSpPr>
          <p:cNvPr id="228" name="Google Shape;22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29" name="Google Shape;229;p22"/>
          <p:cNvPicPr preferRelativeResize="0"/>
          <p:nvPr/>
        </p:nvPicPr>
        <p:blipFill>
          <a:blip r:embed="rId3">
            <a:alphaModFix amt="67000"/>
          </a:blip>
          <a:stretch>
            <a:fillRect/>
          </a:stretch>
        </p:blipFill>
        <p:spPr>
          <a:xfrm>
            <a:off x="145450" y="54100"/>
            <a:ext cx="1039075" cy="825350"/>
          </a:xfrm>
          <a:prstGeom prst="rect">
            <a:avLst/>
          </a:prstGeom>
          <a:noFill/>
          <a:ln>
            <a:noFill/>
          </a:ln>
        </p:spPr>
      </p:pic>
      <p:sp>
        <p:nvSpPr>
          <p:cNvPr id="230" name="Google Shape;230;p22"/>
          <p:cNvSpPr txBox="1"/>
          <p:nvPr/>
        </p:nvSpPr>
        <p:spPr>
          <a:xfrm>
            <a:off x="5048750" y="159450"/>
            <a:ext cx="3092100" cy="3540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i="1" lang="es" sz="1100">
                <a:latin typeface="Lato"/>
                <a:ea typeface="Lato"/>
                <a:cs typeface="Lato"/>
                <a:sym typeface="Lato"/>
              </a:rPr>
              <a:t>Apartado 4. Resultados. 2/6 </a:t>
            </a:r>
            <a:endParaRPr i="1" sz="1100">
              <a:latin typeface="Lato"/>
              <a:ea typeface="Lato"/>
              <a:cs typeface="Lato"/>
              <a:sym typeface="Lato"/>
            </a:endParaRPr>
          </a:p>
        </p:txBody>
      </p:sp>
      <p:sp>
        <p:nvSpPr>
          <p:cNvPr id="231" name="Google Shape;231;p22"/>
          <p:cNvSpPr txBox="1"/>
          <p:nvPr/>
        </p:nvSpPr>
        <p:spPr>
          <a:xfrm>
            <a:off x="4073625" y="4622275"/>
            <a:ext cx="4888200" cy="323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s" sz="900">
                <a:solidFill>
                  <a:srgbClr val="111111"/>
                </a:solidFill>
                <a:highlight>
                  <a:schemeClr val="dk1"/>
                </a:highlight>
                <a:latin typeface="Lato"/>
                <a:ea typeface="Lato"/>
                <a:cs typeface="Lato"/>
                <a:sym typeface="Lato"/>
              </a:rPr>
              <a:t>Figura 7. </a:t>
            </a:r>
            <a:r>
              <a:rPr lang="es" sz="900">
                <a:solidFill>
                  <a:srgbClr val="111111"/>
                </a:solidFill>
                <a:highlight>
                  <a:schemeClr val="dk1"/>
                </a:highlight>
                <a:latin typeface="Lato"/>
                <a:ea typeface="Lato"/>
                <a:cs typeface="Lato"/>
                <a:sym typeface="Lato"/>
              </a:rPr>
              <a:t>Visualización de las 2 primeras componentes para cada normalización</a:t>
            </a:r>
            <a:r>
              <a:rPr lang="es" sz="900">
                <a:solidFill>
                  <a:srgbClr val="111111"/>
                </a:solidFill>
                <a:highlight>
                  <a:schemeClr val="dk1"/>
                </a:highlight>
                <a:latin typeface="Lato"/>
                <a:ea typeface="Lato"/>
                <a:cs typeface="Lato"/>
                <a:sym typeface="Lato"/>
              </a:rPr>
              <a:t>. (Elab. propia)</a:t>
            </a:r>
            <a:endParaRPr/>
          </a:p>
        </p:txBody>
      </p:sp>
      <p:sp>
        <p:nvSpPr>
          <p:cNvPr id="232" name="Google Shape;232;p22"/>
          <p:cNvSpPr txBox="1"/>
          <p:nvPr/>
        </p:nvSpPr>
        <p:spPr>
          <a:xfrm>
            <a:off x="288950" y="1326038"/>
            <a:ext cx="99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Lato"/>
              <a:ea typeface="Lato"/>
              <a:cs typeface="Lato"/>
              <a:sym typeface="Lato"/>
            </a:endParaRPr>
          </a:p>
        </p:txBody>
      </p:sp>
      <p:pic>
        <p:nvPicPr>
          <p:cNvPr id="233" name="Google Shape;233;p22"/>
          <p:cNvPicPr preferRelativeResize="0"/>
          <p:nvPr/>
        </p:nvPicPr>
        <p:blipFill>
          <a:blip r:embed="rId4">
            <a:alphaModFix/>
          </a:blip>
          <a:stretch>
            <a:fillRect/>
          </a:stretch>
        </p:blipFill>
        <p:spPr>
          <a:xfrm>
            <a:off x="3979563" y="786225"/>
            <a:ext cx="4753532" cy="3816375"/>
          </a:xfrm>
          <a:prstGeom prst="rect">
            <a:avLst/>
          </a:prstGeom>
          <a:noFill/>
          <a:ln>
            <a:noFill/>
          </a:ln>
        </p:spPr>
      </p:pic>
      <p:sp>
        <p:nvSpPr>
          <p:cNvPr id="234" name="Google Shape;234;p22"/>
          <p:cNvSpPr txBox="1"/>
          <p:nvPr/>
        </p:nvSpPr>
        <p:spPr>
          <a:xfrm>
            <a:off x="707950" y="1916678"/>
            <a:ext cx="3012300" cy="31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u="sng">
                <a:latin typeface="Lato"/>
                <a:ea typeface="Lato"/>
                <a:cs typeface="Lato"/>
                <a:sym typeface="Lato"/>
              </a:rPr>
              <a:t>Pasos seguidos:</a:t>
            </a:r>
            <a:endParaRPr b="1" sz="1800" u="sng">
              <a:latin typeface="Lato"/>
              <a:ea typeface="Lato"/>
              <a:cs typeface="Lato"/>
              <a:sym typeface="Lato"/>
            </a:endParaRPr>
          </a:p>
          <a:p>
            <a:pPr indent="0" lvl="0" marL="457200" rtl="0" algn="l">
              <a:spcBef>
                <a:spcPts val="0"/>
              </a:spcBef>
              <a:spcAft>
                <a:spcPts val="0"/>
              </a:spcAft>
              <a:buNone/>
            </a:pPr>
            <a:r>
              <a:t/>
            </a:r>
            <a:endParaRPr sz="1800">
              <a:latin typeface="Lato"/>
              <a:ea typeface="Lato"/>
              <a:cs typeface="Lato"/>
              <a:sym typeface="Lato"/>
            </a:endParaRPr>
          </a:p>
          <a:p>
            <a:pPr indent="-336550" lvl="0" marL="457200" rtl="0" algn="l">
              <a:spcBef>
                <a:spcPts val="0"/>
              </a:spcBef>
              <a:spcAft>
                <a:spcPts val="0"/>
              </a:spcAft>
              <a:buSzPts val="1700"/>
              <a:buFont typeface="Lato"/>
              <a:buChar char="●"/>
            </a:pPr>
            <a:r>
              <a:rPr lang="es" sz="1700">
                <a:latin typeface="Lato"/>
                <a:ea typeface="Lato"/>
                <a:cs typeface="Lato"/>
                <a:sym typeface="Lato"/>
              </a:rPr>
              <a:t>Aplicación de las 4 normalizaciones</a:t>
            </a:r>
            <a:endParaRPr sz="1700">
              <a:latin typeface="Lato"/>
              <a:ea typeface="Lato"/>
              <a:cs typeface="Lato"/>
              <a:sym typeface="Lato"/>
            </a:endParaRPr>
          </a:p>
          <a:p>
            <a:pPr indent="0" lvl="0" marL="457200" rtl="0" algn="l">
              <a:spcBef>
                <a:spcPts val="0"/>
              </a:spcBef>
              <a:spcAft>
                <a:spcPts val="0"/>
              </a:spcAft>
              <a:buNone/>
            </a:pPr>
            <a:r>
              <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s" sz="1700">
                <a:latin typeface="Lato"/>
                <a:ea typeface="Lato"/>
                <a:cs typeface="Lato"/>
                <a:sym typeface="Lato"/>
              </a:rPr>
              <a:t>Aplicación de PCA para 3 componentes</a:t>
            </a:r>
            <a:endParaRPr sz="1700">
              <a:latin typeface="Lato"/>
              <a:ea typeface="Lato"/>
              <a:cs typeface="Lato"/>
              <a:sym typeface="Lato"/>
            </a:endParaRPr>
          </a:p>
          <a:p>
            <a:pPr indent="0" lvl="0" marL="457200" rtl="0" algn="l">
              <a:spcBef>
                <a:spcPts val="0"/>
              </a:spcBef>
              <a:spcAft>
                <a:spcPts val="0"/>
              </a:spcAft>
              <a:buNone/>
            </a:pPr>
            <a:r>
              <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s" sz="1700">
                <a:latin typeface="Lato"/>
                <a:ea typeface="Lato"/>
                <a:cs typeface="Lato"/>
                <a:sym typeface="Lato"/>
              </a:rPr>
              <a:t>Visualización de los residentes registrados (en color </a:t>
            </a:r>
            <a:r>
              <a:rPr lang="es" sz="1700">
                <a:solidFill>
                  <a:srgbClr val="FF0000"/>
                </a:solidFill>
                <a:latin typeface="Lato"/>
                <a:ea typeface="Lato"/>
                <a:cs typeface="Lato"/>
                <a:sym typeface="Lato"/>
              </a:rPr>
              <a:t>rojo</a:t>
            </a:r>
            <a:r>
              <a:rPr lang="es" sz="1700">
                <a:latin typeface="Lato"/>
                <a:ea typeface="Lato"/>
                <a:cs typeface="Lato"/>
                <a:sym typeface="Lato"/>
              </a:rPr>
              <a:t>)</a:t>
            </a:r>
            <a:endParaRPr sz="1700">
              <a:latin typeface="Lato"/>
              <a:ea typeface="Lato"/>
              <a:cs typeface="Lato"/>
              <a:sym typeface="Lato"/>
            </a:endParaRPr>
          </a:p>
        </p:txBody>
      </p:sp>
      <p:pic>
        <p:nvPicPr>
          <p:cNvPr id="235" name="Google Shape;235;p22"/>
          <p:cNvPicPr preferRelativeResize="0"/>
          <p:nvPr/>
        </p:nvPicPr>
        <p:blipFill>
          <a:blip r:embed="rId5">
            <a:alphaModFix/>
          </a:blip>
          <a:stretch>
            <a:fillRect/>
          </a:stretch>
        </p:blipFill>
        <p:spPr>
          <a:xfrm>
            <a:off x="1326050" y="966117"/>
            <a:ext cx="2653526" cy="906283"/>
          </a:xfrm>
          <a:prstGeom prst="rect">
            <a:avLst/>
          </a:prstGeom>
          <a:noFill/>
          <a:ln>
            <a:noFill/>
          </a:ln>
        </p:spPr>
      </p:pic>
      <p:sp>
        <p:nvSpPr>
          <p:cNvPr id="236" name="Google Shape;236;p22"/>
          <p:cNvSpPr/>
          <p:nvPr/>
        </p:nvSpPr>
        <p:spPr>
          <a:xfrm>
            <a:off x="213500" y="4559250"/>
            <a:ext cx="494400" cy="4155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t>8</a:t>
            </a:r>
            <a:endParaRPr b="1" sz="1100"/>
          </a:p>
        </p:txBody>
      </p:sp>
      <p:pic>
        <p:nvPicPr>
          <p:cNvPr descr="Gestión y Tecnologías de Procesos de Negocio &gt; Presentación | Universidad  de Granada" id="237" name="Google Shape;237;p22"/>
          <p:cNvPicPr preferRelativeResize="0"/>
          <p:nvPr/>
        </p:nvPicPr>
        <p:blipFill rotWithShape="1">
          <a:blip r:embed="rId6">
            <a:alphaModFix/>
          </a:blip>
          <a:srcRect b="69223" l="0" r="0" t="0"/>
          <a:stretch/>
        </p:blipFill>
        <p:spPr>
          <a:xfrm>
            <a:off x="8140750" y="174900"/>
            <a:ext cx="734875" cy="323100"/>
          </a:xfrm>
          <a:prstGeom prst="rect">
            <a:avLst/>
          </a:prstGeom>
          <a:noFill/>
          <a:ln>
            <a:noFill/>
          </a:ln>
        </p:spPr>
      </p:pic>
      <p:sp>
        <p:nvSpPr>
          <p:cNvPr id="238" name="Google Shape;238;p22"/>
          <p:cNvSpPr/>
          <p:nvPr/>
        </p:nvSpPr>
        <p:spPr>
          <a:xfrm>
            <a:off x="325100" y="1156075"/>
            <a:ext cx="924600" cy="4155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300">
                <a:latin typeface="Lato"/>
                <a:ea typeface="Lato"/>
                <a:cs typeface="Lato"/>
                <a:sym typeface="Lato"/>
              </a:rPr>
              <a:t>Fases Pipeline</a:t>
            </a:r>
            <a:endParaRPr b="1" sz="13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23"/>
          <p:cNvPicPr preferRelativeResize="0"/>
          <p:nvPr/>
        </p:nvPicPr>
        <p:blipFill rotWithShape="1">
          <a:blip r:embed="rId3">
            <a:alphaModFix/>
          </a:blip>
          <a:srcRect b="11652" l="0" r="49561" t="0"/>
          <a:stretch/>
        </p:blipFill>
        <p:spPr>
          <a:xfrm>
            <a:off x="4329200" y="885275"/>
            <a:ext cx="2302449" cy="1892700"/>
          </a:xfrm>
          <a:prstGeom prst="rect">
            <a:avLst/>
          </a:prstGeom>
          <a:noFill/>
          <a:ln>
            <a:noFill/>
          </a:ln>
        </p:spPr>
      </p:pic>
      <p:pic>
        <p:nvPicPr>
          <p:cNvPr id="244" name="Google Shape;244;p23"/>
          <p:cNvPicPr preferRelativeResize="0"/>
          <p:nvPr/>
        </p:nvPicPr>
        <p:blipFill>
          <a:blip r:embed="rId4">
            <a:alphaModFix/>
          </a:blip>
          <a:stretch>
            <a:fillRect/>
          </a:stretch>
        </p:blipFill>
        <p:spPr>
          <a:xfrm>
            <a:off x="6719025" y="930500"/>
            <a:ext cx="2199954" cy="1847475"/>
          </a:xfrm>
          <a:prstGeom prst="rect">
            <a:avLst/>
          </a:prstGeom>
          <a:noFill/>
          <a:ln>
            <a:noFill/>
          </a:ln>
        </p:spPr>
      </p:pic>
      <p:sp>
        <p:nvSpPr>
          <p:cNvPr id="245" name="Google Shape;245;p23"/>
          <p:cNvSpPr txBox="1"/>
          <p:nvPr/>
        </p:nvSpPr>
        <p:spPr>
          <a:xfrm>
            <a:off x="1326050" y="42350"/>
            <a:ext cx="488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latin typeface="Lato"/>
                <a:ea typeface="Lato"/>
                <a:cs typeface="Lato"/>
                <a:sym typeface="Lato"/>
              </a:rPr>
              <a:t>Resultados</a:t>
            </a:r>
            <a:endParaRPr b="1" sz="2400">
              <a:latin typeface="Lato"/>
              <a:ea typeface="Lato"/>
              <a:cs typeface="Lato"/>
              <a:sym typeface="Lato"/>
            </a:endParaRPr>
          </a:p>
        </p:txBody>
      </p:sp>
      <p:cxnSp>
        <p:nvCxnSpPr>
          <p:cNvPr id="246" name="Google Shape;246;p23"/>
          <p:cNvCxnSpPr/>
          <p:nvPr/>
        </p:nvCxnSpPr>
        <p:spPr>
          <a:xfrm>
            <a:off x="1285850" y="568900"/>
            <a:ext cx="7293300" cy="8400"/>
          </a:xfrm>
          <a:prstGeom prst="straightConnector1">
            <a:avLst/>
          </a:prstGeom>
          <a:noFill/>
          <a:ln cap="flat" cmpd="sng" w="28575">
            <a:solidFill>
              <a:schemeClr val="dk2"/>
            </a:solidFill>
            <a:prstDash val="solid"/>
            <a:round/>
            <a:headEnd len="med" w="med" type="none"/>
            <a:tailEnd len="med" w="med" type="none"/>
          </a:ln>
        </p:spPr>
      </p:cxnSp>
      <p:sp>
        <p:nvSpPr>
          <p:cNvPr id="247" name="Google Shape;24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48" name="Google Shape;248;p23"/>
          <p:cNvPicPr preferRelativeResize="0"/>
          <p:nvPr/>
        </p:nvPicPr>
        <p:blipFill>
          <a:blip r:embed="rId5">
            <a:alphaModFix amt="67000"/>
          </a:blip>
          <a:stretch>
            <a:fillRect/>
          </a:stretch>
        </p:blipFill>
        <p:spPr>
          <a:xfrm>
            <a:off x="145450" y="54100"/>
            <a:ext cx="1039075" cy="825350"/>
          </a:xfrm>
          <a:prstGeom prst="rect">
            <a:avLst/>
          </a:prstGeom>
          <a:noFill/>
          <a:ln>
            <a:noFill/>
          </a:ln>
        </p:spPr>
      </p:pic>
      <p:sp>
        <p:nvSpPr>
          <p:cNvPr id="249" name="Google Shape;249;p23"/>
          <p:cNvSpPr txBox="1"/>
          <p:nvPr/>
        </p:nvSpPr>
        <p:spPr>
          <a:xfrm>
            <a:off x="5048750" y="159450"/>
            <a:ext cx="3092100" cy="3540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i="1" lang="es" sz="1100">
                <a:latin typeface="Lato"/>
                <a:ea typeface="Lato"/>
                <a:cs typeface="Lato"/>
                <a:sym typeface="Lato"/>
              </a:rPr>
              <a:t>Apartado 4. Resultados. 3/6 </a:t>
            </a:r>
            <a:endParaRPr i="1" sz="1100">
              <a:latin typeface="Lato"/>
              <a:ea typeface="Lato"/>
              <a:cs typeface="Lato"/>
              <a:sym typeface="Lato"/>
            </a:endParaRPr>
          </a:p>
        </p:txBody>
      </p:sp>
      <p:sp>
        <p:nvSpPr>
          <p:cNvPr id="250" name="Google Shape;250;p23"/>
          <p:cNvSpPr txBox="1"/>
          <p:nvPr/>
        </p:nvSpPr>
        <p:spPr>
          <a:xfrm>
            <a:off x="4073625" y="4622275"/>
            <a:ext cx="4888200" cy="323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s" sz="900">
                <a:solidFill>
                  <a:srgbClr val="111111"/>
                </a:solidFill>
                <a:highlight>
                  <a:schemeClr val="dk1"/>
                </a:highlight>
                <a:latin typeface="Lato"/>
                <a:ea typeface="Lato"/>
                <a:cs typeface="Lato"/>
                <a:sym typeface="Lato"/>
              </a:rPr>
              <a:t>Figura 8. </a:t>
            </a:r>
            <a:r>
              <a:rPr lang="es" sz="900">
                <a:solidFill>
                  <a:srgbClr val="111111"/>
                </a:solidFill>
                <a:highlight>
                  <a:schemeClr val="dk1"/>
                </a:highlight>
                <a:latin typeface="Lato"/>
                <a:ea typeface="Lato"/>
                <a:cs typeface="Lato"/>
                <a:sym typeface="Lato"/>
              </a:rPr>
              <a:t>Evaluación de GM para normalizaciones min-max (izq.) y l2 (dcha.). (Elab. propia)</a:t>
            </a:r>
            <a:endParaRPr/>
          </a:p>
        </p:txBody>
      </p:sp>
      <p:sp>
        <p:nvSpPr>
          <p:cNvPr id="251" name="Google Shape;251;p23"/>
          <p:cNvSpPr txBox="1"/>
          <p:nvPr/>
        </p:nvSpPr>
        <p:spPr>
          <a:xfrm>
            <a:off x="707950" y="2069063"/>
            <a:ext cx="3012300" cy="26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u="sng">
                <a:latin typeface="Lato"/>
                <a:ea typeface="Lato"/>
                <a:cs typeface="Lato"/>
                <a:sym typeface="Lato"/>
              </a:rPr>
              <a:t>Elección de Gaussian Mixtures:</a:t>
            </a:r>
            <a:endParaRPr b="1" sz="1600" u="sng">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s" sz="1600">
                <a:latin typeface="Lato"/>
                <a:ea typeface="Lato"/>
                <a:cs typeface="Lato"/>
                <a:sym typeface="Lato"/>
              </a:rPr>
              <a:t>Geometría plana</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s" sz="1600">
                <a:latin typeface="Lato"/>
                <a:ea typeface="Lato"/>
                <a:cs typeface="Lato"/>
                <a:sym typeface="Lato"/>
              </a:rPr>
              <a:t>Maneja probabilidades en los datos</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s" sz="1600">
                <a:latin typeface="Lato"/>
                <a:ea typeface="Lato"/>
                <a:cs typeface="Lato"/>
                <a:sym typeface="Lato"/>
              </a:rPr>
              <a:t>Distribución de los datos (elípticos)</a:t>
            </a:r>
            <a:endParaRPr sz="1600">
              <a:latin typeface="Lato"/>
              <a:ea typeface="Lato"/>
              <a:cs typeface="Lato"/>
              <a:sym typeface="Lato"/>
            </a:endParaRPr>
          </a:p>
        </p:txBody>
      </p:sp>
      <p:pic>
        <p:nvPicPr>
          <p:cNvPr id="252" name="Google Shape;252;p23"/>
          <p:cNvPicPr preferRelativeResize="0"/>
          <p:nvPr/>
        </p:nvPicPr>
        <p:blipFill>
          <a:blip r:embed="rId6">
            <a:alphaModFix/>
          </a:blip>
          <a:stretch>
            <a:fillRect/>
          </a:stretch>
        </p:blipFill>
        <p:spPr>
          <a:xfrm>
            <a:off x="1380399" y="1002059"/>
            <a:ext cx="2693225" cy="892416"/>
          </a:xfrm>
          <a:prstGeom prst="rect">
            <a:avLst/>
          </a:prstGeom>
          <a:noFill/>
          <a:ln>
            <a:noFill/>
          </a:ln>
        </p:spPr>
      </p:pic>
      <p:pic>
        <p:nvPicPr>
          <p:cNvPr id="253" name="Google Shape;253;p23"/>
          <p:cNvPicPr preferRelativeResize="0"/>
          <p:nvPr/>
        </p:nvPicPr>
        <p:blipFill>
          <a:blip r:embed="rId7">
            <a:alphaModFix/>
          </a:blip>
          <a:stretch>
            <a:fillRect/>
          </a:stretch>
        </p:blipFill>
        <p:spPr>
          <a:xfrm>
            <a:off x="4189302" y="2858050"/>
            <a:ext cx="2442348" cy="1573724"/>
          </a:xfrm>
          <a:prstGeom prst="rect">
            <a:avLst/>
          </a:prstGeom>
          <a:noFill/>
          <a:ln>
            <a:noFill/>
          </a:ln>
        </p:spPr>
      </p:pic>
      <p:pic>
        <p:nvPicPr>
          <p:cNvPr id="254" name="Google Shape;254;p23"/>
          <p:cNvPicPr preferRelativeResize="0"/>
          <p:nvPr/>
        </p:nvPicPr>
        <p:blipFill>
          <a:blip r:embed="rId8">
            <a:alphaModFix/>
          </a:blip>
          <a:stretch>
            <a:fillRect/>
          </a:stretch>
        </p:blipFill>
        <p:spPr>
          <a:xfrm>
            <a:off x="6617512" y="2858062"/>
            <a:ext cx="2349126" cy="1620925"/>
          </a:xfrm>
          <a:prstGeom prst="rect">
            <a:avLst/>
          </a:prstGeom>
          <a:noFill/>
          <a:ln>
            <a:noFill/>
          </a:ln>
        </p:spPr>
      </p:pic>
      <p:sp>
        <p:nvSpPr>
          <p:cNvPr id="255" name="Google Shape;255;p23"/>
          <p:cNvSpPr txBox="1"/>
          <p:nvPr/>
        </p:nvSpPr>
        <p:spPr>
          <a:xfrm>
            <a:off x="4462550" y="632750"/>
            <a:ext cx="1813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Lato"/>
                <a:ea typeface="Lato"/>
                <a:cs typeface="Lato"/>
                <a:sym typeface="Lato"/>
              </a:rPr>
              <a:t>Normalización min-max</a:t>
            </a:r>
            <a:endParaRPr b="1" sz="1200">
              <a:latin typeface="Lato"/>
              <a:ea typeface="Lato"/>
              <a:cs typeface="Lato"/>
              <a:sym typeface="Lato"/>
            </a:endParaRPr>
          </a:p>
        </p:txBody>
      </p:sp>
      <p:sp>
        <p:nvSpPr>
          <p:cNvPr id="256" name="Google Shape;256;p23"/>
          <p:cNvSpPr txBox="1"/>
          <p:nvPr/>
        </p:nvSpPr>
        <p:spPr>
          <a:xfrm>
            <a:off x="6809275" y="632750"/>
            <a:ext cx="1813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Lato"/>
                <a:ea typeface="Lato"/>
                <a:cs typeface="Lato"/>
                <a:sym typeface="Lato"/>
              </a:rPr>
              <a:t>Normalización l2</a:t>
            </a:r>
            <a:endParaRPr b="1" sz="1200">
              <a:latin typeface="Lato"/>
              <a:ea typeface="Lato"/>
              <a:cs typeface="Lato"/>
              <a:sym typeface="Lato"/>
            </a:endParaRPr>
          </a:p>
        </p:txBody>
      </p:sp>
      <p:sp>
        <p:nvSpPr>
          <p:cNvPr id="257" name="Google Shape;257;p23"/>
          <p:cNvSpPr/>
          <p:nvPr/>
        </p:nvSpPr>
        <p:spPr>
          <a:xfrm>
            <a:off x="213500" y="4559250"/>
            <a:ext cx="494400" cy="4155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t>9</a:t>
            </a:r>
            <a:endParaRPr b="1" sz="1100"/>
          </a:p>
        </p:txBody>
      </p:sp>
      <p:pic>
        <p:nvPicPr>
          <p:cNvPr descr="Gestión y Tecnologías de Procesos de Negocio &gt; Presentación | Universidad  de Granada" id="258" name="Google Shape;258;p23"/>
          <p:cNvPicPr preferRelativeResize="0"/>
          <p:nvPr/>
        </p:nvPicPr>
        <p:blipFill rotWithShape="1">
          <a:blip r:embed="rId9">
            <a:alphaModFix/>
          </a:blip>
          <a:srcRect b="69223" l="0" r="0" t="0"/>
          <a:stretch/>
        </p:blipFill>
        <p:spPr>
          <a:xfrm>
            <a:off x="8140750" y="174900"/>
            <a:ext cx="734875" cy="323100"/>
          </a:xfrm>
          <a:prstGeom prst="rect">
            <a:avLst/>
          </a:prstGeom>
          <a:noFill/>
          <a:ln>
            <a:noFill/>
          </a:ln>
        </p:spPr>
      </p:pic>
      <p:sp>
        <p:nvSpPr>
          <p:cNvPr id="259" name="Google Shape;259;p23"/>
          <p:cNvSpPr/>
          <p:nvPr/>
        </p:nvSpPr>
        <p:spPr>
          <a:xfrm>
            <a:off x="325100" y="1156075"/>
            <a:ext cx="924600" cy="4155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300">
                <a:latin typeface="Lato"/>
                <a:ea typeface="Lato"/>
                <a:cs typeface="Lato"/>
                <a:sym typeface="Lato"/>
              </a:rPr>
              <a:t>Fases Pipeline</a:t>
            </a:r>
            <a:endParaRPr b="1" sz="13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4"/>
          <p:cNvSpPr txBox="1"/>
          <p:nvPr/>
        </p:nvSpPr>
        <p:spPr>
          <a:xfrm>
            <a:off x="1326050" y="42350"/>
            <a:ext cx="488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latin typeface="Lato"/>
                <a:ea typeface="Lato"/>
                <a:cs typeface="Lato"/>
                <a:sym typeface="Lato"/>
              </a:rPr>
              <a:t>Resultados</a:t>
            </a:r>
            <a:endParaRPr b="1" sz="2400">
              <a:latin typeface="Lato"/>
              <a:ea typeface="Lato"/>
              <a:cs typeface="Lato"/>
              <a:sym typeface="Lato"/>
            </a:endParaRPr>
          </a:p>
        </p:txBody>
      </p:sp>
      <p:cxnSp>
        <p:nvCxnSpPr>
          <p:cNvPr id="265" name="Google Shape;265;p24"/>
          <p:cNvCxnSpPr/>
          <p:nvPr/>
        </p:nvCxnSpPr>
        <p:spPr>
          <a:xfrm>
            <a:off x="1285850" y="568900"/>
            <a:ext cx="7293300" cy="8400"/>
          </a:xfrm>
          <a:prstGeom prst="straightConnector1">
            <a:avLst/>
          </a:prstGeom>
          <a:noFill/>
          <a:ln cap="flat" cmpd="sng" w="28575">
            <a:solidFill>
              <a:schemeClr val="dk2"/>
            </a:solidFill>
            <a:prstDash val="solid"/>
            <a:round/>
            <a:headEnd len="med" w="med" type="none"/>
            <a:tailEnd len="med" w="med" type="none"/>
          </a:ln>
        </p:spPr>
      </p:cxnSp>
      <p:sp>
        <p:nvSpPr>
          <p:cNvPr id="266" name="Google Shape;26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67" name="Google Shape;267;p24"/>
          <p:cNvSpPr/>
          <p:nvPr/>
        </p:nvSpPr>
        <p:spPr>
          <a:xfrm>
            <a:off x="213500" y="4559250"/>
            <a:ext cx="494400" cy="4155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100"/>
              <a:t>10</a:t>
            </a:r>
            <a:endParaRPr b="1" sz="1100"/>
          </a:p>
        </p:txBody>
      </p:sp>
      <p:pic>
        <p:nvPicPr>
          <p:cNvPr id="268" name="Google Shape;268;p24"/>
          <p:cNvPicPr preferRelativeResize="0"/>
          <p:nvPr/>
        </p:nvPicPr>
        <p:blipFill>
          <a:blip r:embed="rId3">
            <a:alphaModFix amt="67000"/>
          </a:blip>
          <a:stretch>
            <a:fillRect/>
          </a:stretch>
        </p:blipFill>
        <p:spPr>
          <a:xfrm>
            <a:off x="145450" y="54100"/>
            <a:ext cx="1039075" cy="825350"/>
          </a:xfrm>
          <a:prstGeom prst="rect">
            <a:avLst/>
          </a:prstGeom>
          <a:noFill/>
          <a:ln>
            <a:noFill/>
          </a:ln>
        </p:spPr>
      </p:pic>
      <p:sp>
        <p:nvSpPr>
          <p:cNvPr id="269" name="Google Shape;269;p24"/>
          <p:cNvSpPr txBox="1"/>
          <p:nvPr/>
        </p:nvSpPr>
        <p:spPr>
          <a:xfrm>
            <a:off x="5048750" y="159450"/>
            <a:ext cx="3092100" cy="3540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i="1" lang="es" sz="1100">
                <a:latin typeface="Lato"/>
                <a:ea typeface="Lato"/>
                <a:cs typeface="Lato"/>
                <a:sym typeface="Lato"/>
              </a:rPr>
              <a:t>Apartado 4. Resultados. 4/6 </a:t>
            </a:r>
            <a:endParaRPr i="1" sz="1100">
              <a:latin typeface="Lato"/>
              <a:ea typeface="Lato"/>
              <a:cs typeface="Lato"/>
              <a:sym typeface="Lato"/>
            </a:endParaRPr>
          </a:p>
        </p:txBody>
      </p:sp>
      <p:sp>
        <p:nvSpPr>
          <p:cNvPr id="270" name="Google Shape;270;p24"/>
          <p:cNvSpPr txBox="1"/>
          <p:nvPr/>
        </p:nvSpPr>
        <p:spPr>
          <a:xfrm>
            <a:off x="288950" y="4003375"/>
            <a:ext cx="4888200" cy="323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s" sz="900">
                <a:solidFill>
                  <a:srgbClr val="111111"/>
                </a:solidFill>
                <a:highlight>
                  <a:schemeClr val="dk1"/>
                </a:highlight>
                <a:latin typeface="Lato"/>
                <a:ea typeface="Lato"/>
                <a:cs typeface="Lato"/>
                <a:sym typeface="Lato"/>
              </a:rPr>
              <a:t>Tabla 1</a:t>
            </a:r>
            <a:r>
              <a:rPr b="1" lang="es" sz="900">
                <a:solidFill>
                  <a:srgbClr val="111111"/>
                </a:solidFill>
                <a:highlight>
                  <a:schemeClr val="dk1"/>
                </a:highlight>
                <a:latin typeface="Lato"/>
                <a:ea typeface="Lato"/>
                <a:cs typeface="Lato"/>
                <a:sym typeface="Lato"/>
              </a:rPr>
              <a:t>. </a:t>
            </a:r>
            <a:r>
              <a:rPr lang="es" sz="900">
                <a:solidFill>
                  <a:srgbClr val="111111"/>
                </a:solidFill>
                <a:highlight>
                  <a:schemeClr val="dk1"/>
                </a:highlight>
                <a:latin typeface="Lato"/>
                <a:ea typeface="Lato"/>
                <a:cs typeface="Lato"/>
                <a:sym typeface="Lato"/>
              </a:rPr>
              <a:t>Caracterización de las variables por cluster</a:t>
            </a:r>
            <a:r>
              <a:rPr lang="es" sz="900">
                <a:solidFill>
                  <a:srgbClr val="111111"/>
                </a:solidFill>
                <a:highlight>
                  <a:schemeClr val="dk1"/>
                </a:highlight>
                <a:latin typeface="Lato"/>
                <a:ea typeface="Lato"/>
                <a:cs typeface="Lato"/>
                <a:sym typeface="Lato"/>
              </a:rPr>
              <a:t>. </a:t>
            </a:r>
            <a:r>
              <a:rPr lang="es" sz="900">
                <a:solidFill>
                  <a:srgbClr val="111111"/>
                </a:solidFill>
                <a:highlight>
                  <a:schemeClr val="dk1"/>
                </a:highlight>
                <a:latin typeface="Lato"/>
                <a:ea typeface="Lato"/>
                <a:cs typeface="Lato"/>
                <a:sym typeface="Lato"/>
              </a:rPr>
              <a:t>(Elab. propia)</a:t>
            </a:r>
            <a:endParaRPr/>
          </a:p>
        </p:txBody>
      </p:sp>
      <p:sp>
        <p:nvSpPr>
          <p:cNvPr id="271" name="Google Shape;271;p24"/>
          <p:cNvSpPr txBox="1"/>
          <p:nvPr/>
        </p:nvSpPr>
        <p:spPr>
          <a:xfrm>
            <a:off x="288950" y="1326038"/>
            <a:ext cx="99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272" name="Google Shape;272;p24"/>
          <p:cNvSpPr txBox="1"/>
          <p:nvPr/>
        </p:nvSpPr>
        <p:spPr>
          <a:xfrm>
            <a:off x="5211000" y="688200"/>
            <a:ext cx="1813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Lato"/>
                <a:ea typeface="Lato"/>
                <a:cs typeface="Lato"/>
                <a:sym typeface="Lato"/>
              </a:rPr>
              <a:t>Normalización min-max</a:t>
            </a:r>
            <a:endParaRPr b="1" sz="1200">
              <a:latin typeface="Lato"/>
              <a:ea typeface="Lato"/>
              <a:cs typeface="Lato"/>
              <a:sym typeface="Lato"/>
            </a:endParaRPr>
          </a:p>
        </p:txBody>
      </p:sp>
      <p:pic>
        <p:nvPicPr>
          <p:cNvPr id="273" name="Google Shape;273;p24"/>
          <p:cNvPicPr preferRelativeResize="0"/>
          <p:nvPr/>
        </p:nvPicPr>
        <p:blipFill>
          <a:blip r:embed="rId4">
            <a:alphaModFix/>
          </a:blip>
          <a:stretch>
            <a:fillRect/>
          </a:stretch>
        </p:blipFill>
        <p:spPr>
          <a:xfrm>
            <a:off x="2132800" y="1200725"/>
            <a:ext cx="1130725" cy="1283850"/>
          </a:xfrm>
          <a:prstGeom prst="rect">
            <a:avLst/>
          </a:prstGeom>
          <a:noFill/>
          <a:ln>
            <a:noFill/>
          </a:ln>
        </p:spPr>
      </p:pic>
      <p:pic>
        <p:nvPicPr>
          <p:cNvPr id="274" name="Google Shape;274;p24"/>
          <p:cNvPicPr preferRelativeResize="0"/>
          <p:nvPr/>
        </p:nvPicPr>
        <p:blipFill>
          <a:blip r:embed="rId5">
            <a:alphaModFix/>
          </a:blip>
          <a:stretch>
            <a:fillRect/>
          </a:stretch>
        </p:blipFill>
        <p:spPr>
          <a:xfrm>
            <a:off x="4182362" y="1057500"/>
            <a:ext cx="4014250" cy="1762050"/>
          </a:xfrm>
          <a:prstGeom prst="rect">
            <a:avLst/>
          </a:prstGeom>
          <a:noFill/>
          <a:ln>
            <a:noFill/>
          </a:ln>
        </p:spPr>
      </p:pic>
      <p:pic>
        <p:nvPicPr>
          <p:cNvPr id="275" name="Google Shape;275;p24"/>
          <p:cNvPicPr preferRelativeResize="0"/>
          <p:nvPr/>
        </p:nvPicPr>
        <p:blipFill>
          <a:blip r:embed="rId6">
            <a:alphaModFix/>
          </a:blip>
          <a:stretch>
            <a:fillRect/>
          </a:stretch>
        </p:blipFill>
        <p:spPr>
          <a:xfrm>
            <a:off x="4020463" y="2895750"/>
            <a:ext cx="4338038" cy="1802250"/>
          </a:xfrm>
          <a:prstGeom prst="rect">
            <a:avLst/>
          </a:prstGeom>
          <a:noFill/>
          <a:ln>
            <a:noFill/>
          </a:ln>
        </p:spPr>
      </p:pic>
      <p:pic>
        <p:nvPicPr>
          <p:cNvPr id="276" name="Google Shape;276;p24"/>
          <p:cNvPicPr preferRelativeResize="0"/>
          <p:nvPr/>
        </p:nvPicPr>
        <p:blipFill>
          <a:blip r:embed="rId7">
            <a:alphaModFix/>
          </a:blip>
          <a:stretch>
            <a:fillRect/>
          </a:stretch>
        </p:blipFill>
        <p:spPr>
          <a:xfrm>
            <a:off x="288950" y="3058375"/>
            <a:ext cx="3554200" cy="986423"/>
          </a:xfrm>
          <a:prstGeom prst="rect">
            <a:avLst/>
          </a:prstGeom>
          <a:noFill/>
          <a:ln>
            <a:noFill/>
          </a:ln>
        </p:spPr>
      </p:pic>
      <p:sp>
        <p:nvSpPr>
          <p:cNvPr id="277" name="Google Shape;277;p24"/>
          <p:cNvSpPr txBox="1"/>
          <p:nvPr/>
        </p:nvSpPr>
        <p:spPr>
          <a:xfrm>
            <a:off x="3821588" y="4706125"/>
            <a:ext cx="4888200" cy="3078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s" sz="800">
                <a:solidFill>
                  <a:srgbClr val="111111"/>
                </a:solidFill>
                <a:highlight>
                  <a:schemeClr val="dk1"/>
                </a:highlight>
                <a:latin typeface="Lato"/>
                <a:ea typeface="Lato"/>
                <a:cs typeface="Lato"/>
                <a:sym typeface="Lato"/>
              </a:rPr>
              <a:t>Figuras 9</a:t>
            </a:r>
            <a:r>
              <a:rPr b="1" lang="es" sz="800">
                <a:solidFill>
                  <a:srgbClr val="111111"/>
                </a:solidFill>
                <a:highlight>
                  <a:schemeClr val="dk1"/>
                </a:highlight>
                <a:latin typeface="Lato"/>
                <a:ea typeface="Lato"/>
                <a:cs typeface="Lato"/>
                <a:sym typeface="Lato"/>
              </a:rPr>
              <a:t> y 10. </a:t>
            </a:r>
            <a:r>
              <a:rPr lang="es" sz="800">
                <a:solidFill>
                  <a:srgbClr val="111111"/>
                </a:solidFill>
                <a:highlight>
                  <a:schemeClr val="dk1"/>
                </a:highlight>
                <a:latin typeface="Lato"/>
                <a:ea typeface="Lato"/>
                <a:cs typeface="Lato"/>
                <a:sym typeface="Lato"/>
              </a:rPr>
              <a:t>Visualización de los clusters y boxplots para las variables principales</a:t>
            </a:r>
            <a:r>
              <a:rPr lang="es" sz="800">
                <a:solidFill>
                  <a:srgbClr val="111111"/>
                </a:solidFill>
                <a:highlight>
                  <a:schemeClr val="dk1"/>
                </a:highlight>
                <a:latin typeface="Lato"/>
                <a:ea typeface="Lato"/>
                <a:cs typeface="Lato"/>
                <a:sym typeface="Lato"/>
              </a:rPr>
              <a:t>. (Elab. propia)</a:t>
            </a:r>
            <a:endParaRPr sz="1300"/>
          </a:p>
        </p:txBody>
      </p:sp>
      <p:pic>
        <p:nvPicPr>
          <p:cNvPr descr="Gestión y Tecnologías de Procesos de Negocio &gt; Presentación | Universidad  de Granada" id="278" name="Google Shape;278;p24"/>
          <p:cNvPicPr preferRelativeResize="0"/>
          <p:nvPr/>
        </p:nvPicPr>
        <p:blipFill rotWithShape="1">
          <a:blip r:embed="rId8">
            <a:alphaModFix/>
          </a:blip>
          <a:srcRect b="69223" l="0" r="0" t="0"/>
          <a:stretch/>
        </p:blipFill>
        <p:spPr>
          <a:xfrm>
            <a:off x="8140750" y="174900"/>
            <a:ext cx="734875" cy="323100"/>
          </a:xfrm>
          <a:prstGeom prst="rect">
            <a:avLst/>
          </a:prstGeom>
          <a:noFill/>
          <a:ln>
            <a:noFill/>
          </a:ln>
        </p:spPr>
      </p:pic>
      <p:sp>
        <p:nvSpPr>
          <p:cNvPr id="279" name="Google Shape;279;p24"/>
          <p:cNvSpPr/>
          <p:nvPr/>
        </p:nvSpPr>
        <p:spPr>
          <a:xfrm>
            <a:off x="838000" y="1583700"/>
            <a:ext cx="924600" cy="4155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300">
                <a:latin typeface="Lato"/>
                <a:ea typeface="Lato"/>
                <a:cs typeface="Lato"/>
                <a:sym typeface="Lato"/>
              </a:rPr>
              <a:t>Fase Pipeline</a:t>
            </a:r>
            <a:endParaRPr b="1" sz="13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25"/>
          <p:cNvPicPr preferRelativeResize="0"/>
          <p:nvPr/>
        </p:nvPicPr>
        <p:blipFill>
          <a:blip r:embed="rId3">
            <a:alphaModFix/>
          </a:blip>
          <a:stretch>
            <a:fillRect/>
          </a:stretch>
        </p:blipFill>
        <p:spPr>
          <a:xfrm>
            <a:off x="4225962" y="1113000"/>
            <a:ext cx="3898775" cy="1651052"/>
          </a:xfrm>
          <a:prstGeom prst="rect">
            <a:avLst/>
          </a:prstGeom>
          <a:noFill/>
          <a:ln>
            <a:noFill/>
          </a:ln>
        </p:spPr>
      </p:pic>
      <p:sp>
        <p:nvSpPr>
          <p:cNvPr id="285" name="Google Shape;285;p25"/>
          <p:cNvSpPr txBox="1"/>
          <p:nvPr/>
        </p:nvSpPr>
        <p:spPr>
          <a:xfrm>
            <a:off x="1326050" y="42350"/>
            <a:ext cx="488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latin typeface="Lato"/>
                <a:ea typeface="Lato"/>
                <a:cs typeface="Lato"/>
                <a:sym typeface="Lato"/>
              </a:rPr>
              <a:t>Resultados</a:t>
            </a:r>
            <a:endParaRPr b="1" sz="2400">
              <a:latin typeface="Lato"/>
              <a:ea typeface="Lato"/>
              <a:cs typeface="Lato"/>
              <a:sym typeface="Lato"/>
            </a:endParaRPr>
          </a:p>
        </p:txBody>
      </p:sp>
      <p:cxnSp>
        <p:nvCxnSpPr>
          <p:cNvPr id="286" name="Google Shape;286;p25"/>
          <p:cNvCxnSpPr/>
          <p:nvPr/>
        </p:nvCxnSpPr>
        <p:spPr>
          <a:xfrm>
            <a:off x="1285850" y="568900"/>
            <a:ext cx="7293300" cy="8400"/>
          </a:xfrm>
          <a:prstGeom prst="straightConnector1">
            <a:avLst/>
          </a:prstGeom>
          <a:noFill/>
          <a:ln cap="flat" cmpd="sng" w="28575">
            <a:solidFill>
              <a:schemeClr val="dk2"/>
            </a:solidFill>
            <a:prstDash val="solid"/>
            <a:round/>
            <a:headEnd len="med" w="med" type="none"/>
            <a:tailEnd len="med" w="med" type="none"/>
          </a:ln>
        </p:spPr>
      </p:cxnSp>
      <p:sp>
        <p:nvSpPr>
          <p:cNvPr id="287" name="Google Shape;28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88" name="Google Shape;288;p25"/>
          <p:cNvSpPr/>
          <p:nvPr/>
        </p:nvSpPr>
        <p:spPr>
          <a:xfrm>
            <a:off x="213500" y="4559250"/>
            <a:ext cx="494400" cy="4155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100"/>
              <a:t>11</a:t>
            </a:r>
            <a:endParaRPr b="1" sz="1100"/>
          </a:p>
        </p:txBody>
      </p:sp>
      <p:pic>
        <p:nvPicPr>
          <p:cNvPr id="289" name="Google Shape;289;p25"/>
          <p:cNvPicPr preferRelativeResize="0"/>
          <p:nvPr/>
        </p:nvPicPr>
        <p:blipFill>
          <a:blip r:embed="rId4">
            <a:alphaModFix amt="67000"/>
          </a:blip>
          <a:stretch>
            <a:fillRect/>
          </a:stretch>
        </p:blipFill>
        <p:spPr>
          <a:xfrm>
            <a:off x="145450" y="54100"/>
            <a:ext cx="1039075" cy="825350"/>
          </a:xfrm>
          <a:prstGeom prst="rect">
            <a:avLst/>
          </a:prstGeom>
          <a:noFill/>
          <a:ln>
            <a:noFill/>
          </a:ln>
        </p:spPr>
      </p:pic>
      <p:sp>
        <p:nvSpPr>
          <p:cNvPr id="290" name="Google Shape;290;p25"/>
          <p:cNvSpPr txBox="1"/>
          <p:nvPr/>
        </p:nvSpPr>
        <p:spPr>
          <a:xfrm>
            <a:off x="5048750" y="159450"/>
            <a:ext cx="3092100" cy="3540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i="1" lang="es" sz="1100">
                <a:latin typeface="Lato"/>
                <a:ea typeface="Lato"/>
                <a:cs typeface="Lato"/>
                <a:sym typeface="Lato"/>
              </a:rPr>
              <a:t>Apartado 4. Resultados. 5/6 </a:t>
            </a:r>
            <a:endParaRPr i="1" sz="1100">
              <a:latin typeface="Lato"/>
              <a:ea typeface="Lato"/>
              <a:cs typeface="Lato"/>
              <a:sym typeface="Lato"/>
            </a:endParaRPr>
          </a:p>
        </p:txBody>
      </p:sp>
      <p:sp>
        <p:nvSpPr>
          <p:cNvPr id="291" name="Google Shape;291;p25"/>
          <p:cNvSpPr txBox="1"/>
          <p:nvPr/>
        </p:nvSpPr>
        <p:spPr>
          <a:xfrm>
            <a:off x="288950" y="1326038"/>
            <a:ext cx="99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292" name="Google Shape;292;p25"/>
          <p:cNvSpPr txBox="1"/>
          <p:nvPr/>
        </p:nvSpPr>
        <p:spPr>
          <a:xfrm>
            <a:off x="5211000" y="688200"/>
            <a:ext cx="1813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Lato"/>
                <a:ea typeface="Lato"/>
                <a:cs typeface="Lato"/>
                <a:sym typeface="Lato"/>
              </a:rPr>
              <a:t>Normalización l2</a:t>
            </a:r>
            <a:endParaRPr b="1" sz="1200">
              <a:latin typeface="Lato"/>
              <a:ea typeface="Lato"/>
              <a:cs typeface="Lato"/>
              <a:sym typeface="Lato"/>
            </a:endParaRPr>
          </a:p>
        </p:txBody>
      </p:sp>
      <p:sp>
        <p:nvSpPr>
          <p:cNvPr id="293" name="Google Shape;293;p25"/>
          <p:cNvSpPr txBox="1"/>
          <p:nvPr/>
        </p:nvSpPr>
        <p:spPr>
          <a:xfrm>
            <a:off x="288950" y="4079575"/>
            <a:ext cx="4888200" cy="323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s" sz="900">
                <a:solidFill>
                  <a:srgbClr val="111111"/>
                </a:solidFill>
                <a:highlight>
                  <a:schemeClr val="dk1"/>
                </a:highlight>
                <a:latin typeface="Lato"/>
                <a:ea typeface="Lato"/>
                <a:cs typeface="Lato"/>
                <a:sym typeface="Lato"/>
              </a:rPr>
              <a:t>Tabla 2. </a:t>
            </a:r>
            <a:r>
              <a:rPr lang="es" sz="900">
                <a:solidFill>
                  <a:srgbClr val="111111"/>
                </a:solidFill>
                <a:highlight>
                  <a:schemeClr val="dk1"/>
                </a:highlight>
                <a:latin typeface="Lato"/>
                <a:ea typeface="Lato"/>
                <a:cs typeface="Lato"/>
                <a:sym typeface="Lato"/>
              </a:rPr>
              <a:t>Caracterización de las variables por cluster. (Elab. propia)</a:t>
            </a:r>
            <a:endParaRPr sz="1300"/>
          </a:p>
        </p:txBody>
      </p:sp>
      <p:sp>
        <p:nvSpPr>
          <p:cNvPr id="294" name="Google Shape;294;p25"/>
          <p:cNvSpPr txBox="1"/>
          <p:nvPr/>
        </p:nvSpPr>
        <p:spPr>
          <a:xfrm>
            <a:off x="3745388" y="4706125"/>
            <a:ext cx="4888200" cy="3078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s" sz="800">
                <a:solidFill>
                  <a:srgbClr val="111111"/>
                </a:solidFill>
                <a:highlight>
                  <a:schemeClr val="dk1"/>
                </a:highlight>
                <a:latin typeface="Lato"/>
                <a:ea typeface="Lato"/>
                <a:cs typeface="Lato"/>
                <a:sym typeface="Lato"/>
              </a:rPr>
              <a:t>Figuras 11 y 12. </a:t>
            </a:r>
            <a:r>
              <a:rPr lang="es" sz="800">
                <a:solidFill>
                  <a:srgbClr val="111111"/>
                </a:solidFill>
                <a:highlight>
                  <a:schemeClr val="dk1"/>
                </a:highlight>
                <a:latin typeface="Lato"/>
                <a:ea typeface="Lato"/>
                <a:cs typeface="Lato"/>
                <a:sym typeface="Lato"/>
              </a:rPr>
              <a:t>Visualización de los clusters y boxplots para las variables principales. (Elab. propia)</a:t>
            </a:r>
            <a:endParaRPr sz="1300"/>
          </a:p>
        </p:txBody>
      </p:sp>
      <p:pic>
        <p:nvPicPr>
          <p:cNvPr id="295" name="Google Shape;295;p25"/>
          <p:cNvPicPr preferRelativeResize="0"/>
          <p:nvPr/>
        </p:nvPicPr>
        <p:blipFill>
          <a:blip r:embed="rId5">
            <a:alphaModFix/>
          </a:blip>
          <a:stretch>
            <a:fillRect/>
          </a:stretch>
        </p:blipFill>
        <p:spPr>
          <a:xfrm>
            <a:off x="772975" y="3074475"/>
            <a:ext cx="2739025" cy="1034000"/>
          </a:xfrm>
          <a:prstGeom prst="rect">
            <a:avLst/>
          </a:prstGeom>
          <a:noFill/>
          <a:ln>
            <a:noFill/>
          </a:ln>
        </p:spPr>
      </p:pic>
      <p:pic>
        <p:nvPicPr>
          <p:cNvPr id="296" name="Google Shape;296;p25"/>
          <p:cNvPicPr preferRelativeResize="0"/>
          <p:nvPr/>
        </p:nvPicPr>
        <p:blipFill>
          <a:blip r:embed="rId6">
            <a:alphaModFix/>
          </a:blip>
          <a:stretch>
            <a:fillRect/>
          </a:stretch>
        </p:blipFill>
        <p:spPr>
          <a:xfrm>
            <a:off x="4200050" y="2872400"/>
            <a:ext cx="3950575" cy="1618240"/>
          </a:xfrm>
          <a:prstGeom prst="rect">
            <a:avLst/>
          </a:prstGeom>
          <a:noFill/>
          <a:ln>
            <a:noFill/>
          </a:ln>
        </p:spPr>
      </p:pic>
      <p:pic>
        <p:nvPicPr>
          <p:cNvPr descr="Gestión y Tecnologías de Procesos de Negocio &gt; Presentación | Universidad  de Granada" id="297" name="Google Shape;297;p25"/>
          <p:cNvPicPr preferRelativeResize="0"/>
          <p:nvPr/>
        </p:nvPicPr>
        <p:blipFill rotWithShape="1">
          <a:blip r:embed="rId7">
            <a:alphaModFix/>
          </a:blip>
          <a:srcRect b="69223" l="0" r="0" t="0"/>
          <a:stretch/>
        </p:blipFill>
        <p:spPr>
          <a:xfrm>
            <a:off x="8140750" y="174900"/>
            <a:ext cx="734875" cy="323100"/>
          </a:xfrm>
          <a:prstGeom prst="rect">
            <a:avLst/>
          </a:prstGeom>
          <a:noFill/>
          <a:ln>
            <a:noFill/>
          </a:ln>
        </p:spPr>
      </p:pic>
      <p:sp>
        <p:nvSpPr>
          <p:cNvPr id="298" name="Google Shape;298;p25"/>
          <p:cNvSpPr/>
          <p:nvPr/>
        </p:nvSpPr>
        <p:spPr>
          <a:xfrm>
            <a:off x="838000" y="1583700"/>
            <a:ext cx="924600" cy="4155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300">
                <a:latin typeface="Lato"/>
                <a:ea typeface="Lato"/>
                <a:cs typeface="Lato"/>
                <a:sym typeface="Lato"/>
              </a:rPr>
              <a:t>Fase Pipeline</a:t>
            </a:r>
            <a:endParaRPr b="1" sz="1300">
              <a:latin typeface="Lato"/>
              <a:ea typeface="Lato"/>
              <a:cs typeface="Lato"/>
              <a:sym typeface="Lato"/>
            </a:endParaRPr>
          </a:p>
        </p:txBody>
      </p:sp>
      <p:pic>
        <p:nvPicPr>
          <p:cNvPr id="299" name="Google Shape;299;p25"/>
          <p:cNvPicPr preferRelativeResize="0"/>
          <p:nvPr/>
        </p:nvPicPr>
        <p:blipFill>
          <a:blip r:embed="rId8">
            <a:alphaModFix/>
          </a:blip>
          <a:stretch>
            <a:fillRect/>
          </a:stretch>
        </p:blipFill>
        <p:spPr>
          <a:xfrm>
            <a:off x="2132800" y="1200725"/>
            <a:ext cx="1130725" cy="1283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graphicFrame>
        <p:nvGraphicFramePr>
          <p:cNvPr id="304" name="Google Shape;304;p26"/>
          <p:cNvGraphicFramePr/>
          <p:nvPr/>
        </p:nvGraphicFramePr>
        <p:xfrm>
          <a:off x="1184513" y="762108"/>
          <a:ext cx="3000000" cy="3000000"/>
        </p:xfrm>
        <a:graphic>
          <a:graphicData uri="http://schemas.openxmlformats.org/drawingml/2006/table">
            <a:tbl>
              <a:tblPr>
                <a:noFill/>
                <a:tableStyleId>{149277BD-DE47-4BA5-94CB-A0CDE1423492}</a:tableStyleId>
              </a:tblPr>
              <a:tblGrid>
                <a:gridCol w="2973250"/>
                <a:gridCol w="811850"/>
                <a:gridCol w="2906600"/>
                <a:gridCol w="830875"/>
              </a:tblGrid>
              <a:tr h="378475">
                <a:tc gridSpan="2">
                  <a:txBody>
                    <a:bodyPr/>
                    <a:lstStyle/>
                    <a:p>
                      <a:pPr indent="0" lvl="0" marL="0" rtl="0" algn="ctr">
                        <a:spcBef>
                          <a:spcPts val="0"/>
                        </a:spcBef>
                        <a:spcAft>
                          <a:spcPts val="0"/>
                        </a:spcAft>
                        <a:buNone/>
                      </a:pPr>
                      <a:r>
                        <a:rPr b="1" lang="es" sz="1200">
                          <a:solidFill>
                            <a:srgbClr val="38761D"/>
                          </a:solidFill>
                          <a:latin typeface="Lato"/>
                          <a:ea typeface="Lato"/>
                          <a:cs typeface="Lato"/>
                          <a:sym typeface="Lato"/>
                        </a:rPr>
                        <a:t>Normalización min-max</a:t>
                      </a:r>
                      <a:endParaRPr b="1" sz="1200">
                        <a:solidFill>
                          <a:srgbClr val="38761D"/>
                        </a:solidFill>
                        <a:latin typeface="Lato"/>
                        <a:ea typeface="Lato"/>
                        <a:cs typeface="Lato"/>
                        <a:sym typeface="Lato"/>
                      </a:endParaRPr>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s" sz="1200">
                          <a:solidFill>
                            <a:srgbClr val="990000"/>
                          </a:solidFill>
                          <a:latin typeface="Lato"/>
                          <a:ea typeface="Lato"/>
                          <a:cs typeface="Lato"/>
                          <a:sym typeface="Lato"/>
                        </a:rPr>
                        <a:t>Normalización l2</a:t>
                      </a:r>
                      <a:endParaRPr sz="1200">
                        <a:solidFill>
                          <a:srgbClr val="990000"/>
                        </a:solidFill>
                      </a:endParaRPr>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hMerge="1"/>
              </a:tr>
              <a:tr h="365925">
                <a:tc>
                  <a:txBody>
                    <a:bodyPr/>
                    <a:lstStyle/>
                    <a:p>
                      <a:pPr indent="0" lvl="0" marL="0" rtl="0" algn="ctr">
                        <a:spcBef>
                          <a:spcPts val="0"/>
                        </a:spcBef>
                        <a:spcAft>
                          <a:spcPts val="0"/>
                        </a:spcAft>
                        <a:buNone/>
                      </a:pPr>
                      <a:r>
                        <a:rPr b="1" lang="es" sz="1100">
                          <a:solidFill>
                            <a:srgbClr val="134F5C"/>
                          </a:solidFill>
                          <a:latin typeface="Lato"/>
                          <a:ea typeface="Lato"/>
                          <a:cs typeface="Lato"/>
                          <a:sym typeface="Lato"/>
                        </a:rPr>
                        <a:t>Descripción</a:t>
                      </a:r>
                      <a:endParaRPr b="1" sz="1100">
                        <a:solidFill>
                          <a:srgbClr val="134F5C"/>
                        </a:solidFill>
                        <a:latin typeface="Lato"/>
                        <a:ea typeface="Lato"/>
                        <a:cs typeface="Lato"/>
                        <a:sym typeface="Lato"/>
                      </a:endParaRPr>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solidFill>
                            <a:srgbClr val="134F5C"/>
                          </a:solidFill>
                          <a:latin typeface="Lato"/>
                          <a:ea typeface="Lato"/>
                          <a:cs typeface="Lato"/>
                          <a:sym typeface="Lato"/>
                        </a:rPr>
                        <a:t>Clúster</a:t>
                      </a:r>
                      <a:endParaRPr b="1" sz="1100">
                        <a:solidFill>
                          <a:srgbClr val="134F5C"/>
                        </a:solidFill>
                        <a:latin typeface="Lato"/>
                        <a:ea typeface="Lato"/>
                        <a:cs typeface="Lato"/>
                        <a:sym typeface="Lato"/>
                      </a:endParaRPr>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solidFill>
                            <a:srgbClr val="134F5C"/>
                          </a:solidFill>
                          <a:latin typeface="Lato"/>
                          <a:ea typeface="Lato"/>
                          <a:cs typeface="Lato"/>
                          <a:sym typeface="Lato"/>
                        </a:rPr>
                        <a:t>Descripción</a:t>
                      </a:r>
                      <a:endParaRPr b="1" sz="1100">
                        <a:solidFill>
                          <a:srgbClr val="134F5C"/>
                        </a:solidFill>
                        <a:latin typeface="Lato"/>
                        <a:ea typeface="Lato"/>
                        <a:cs typeface="Lato"/>
                        <a:sym typeface="Lato"/>
                      </a:endParaRPr>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solidFill>
                            <a:srgbClr val="134F5C"/>
                          </a:solidFill>
                          <a:latin typeface="Lato"/>
                          <a:ea typeface="Lato"/>
                          <a:cs typeface="Lato"/>
                          <a:sym typeface="Lato"/>
                        </a:rPr>
                        <a:t>Clúster</a:t>
                      </a:r>
                      <a:endParaRPr b="1" sz="1100">
                        <a:solidFill>
                          <a:srgbClr val="134F5C"/>
                        </a:solidFill>
                        <a:latin typeface="Lato"/>
                        <a:ea typeface="Lato"/>
                        <a:cs typeface="Lato"/>
                        <a:sym typeface="Lato"/>
                      </a:endParaRPr>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r>
              <a:tr h="362700">
                <a:tc>
                  <a:txBody>
                    <a:bodyPr/>
                    <a:lstStyle/>
                    <a:p>
                      <a:pPr indent="0" lvl="0" marL="0" rtl="0" algn="ctr">
                        <a:spcBef>
                          <a:spcPts val="0"/>
                        </a:spcBef>
                        <a:spcAft>
                          <a:spcPts val="0"/>
                        </a:spcAft>
                        <a:buNone/>
                      </a:pPr>
                      <a:r>
                        <a:rPr i="1" lang="es" sz="1100"/>
                        <a:t>Residentes reales</a:t>
                      </a:r>
                      <a:endParaRPr i="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t>3</a:t>
                      </a:r>
                      <a:endParaRPr b="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i="1" lang="es" sz="1100"/>
                        <a:t>Residentes reales</a:t>
                      </a:r>
                      <a:endParaRPr i="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t>0</a:t>
                      </a:r>
                      <a:endParaRPr b="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r>
              <a:tr h="362700">
                <a:tc>
                  <a:txBody>
                    <a:bodyPr/>
                    <a:lstStyle/>
                    <a:p>
                      <a:pPr indent="0" lvl="0" marL="0" rtl="0" algn="ctr">
                        <a:spcBef>
                          <a:spcPts val="0"/>
                        </a:spcBef>
                        <a:spcAft>
                          <a:spcPts val="0"/>
                        </a:spcAft>
                        <a:buNone/>
                      </a:pPr>
                      <a:r>
                        <a:rPr i="1" lang="es" sz="1100"/>
                        <a:t>Visitantes internacionales</a:t>
                      </a:r>
                      <a:endParaRPr i="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t>1</a:t>
                      </a:r>
                      <a:endParaRPr b="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rowSpan="2">
                  <a:txBody>
                    <a:bodyPr/>
                    <a:lstStyle/>
                    <a:p>
                      <a:pPr indent="0" lvl="0" marL="0" rtl="0" algn="ctr">
                        <a:spcBef>
                          <a:spcPts val="0"/>
                        </a:spcBef>
                        <a:spcAft>
                          <a:spcPts val="0"/>
                        </a:spcAft>
                        <a:buNone/>
                      </a:pPr>
                      <a:r>
                        <a:t/>
                      </a:r>
                      <a:endParaRPr i="1" sz="1100"/>
                    </a:p>
                    <a:p>
                      <a:pPr indent="0" lvl="0" marL="0" rtl="0" algn="ctr">
                        <a:spcBef>
                          <a:spcPts val="0"/>
                        </a:spcBef>
                        <a:spcAft>
                          <a:spcPts val="0"/>
                        </a:spcAft>
                        <a:buNone/>
                      </a:pPr>
                      <a:r>
                        <a:rPr i="1" lang="es" sz="1100"/>
                        <a:t>Visitantes internacionales</a:t>
                      </a:r>
                      <a:endParaRPr i="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rowSpan="2">
                  <a:txBody>
                    <a:bodyPr/>
                    <a:lstStyle/>
                    <a:p>
                      <a:pPr indent="0" lvl="0" marL="0" rtl="0" algn="ctr">
                        <a:spcBef>
                          <a:spcPts val="0"/>
                        </a:spcBef>
                        <a:spcAft>
                          <a:spcPts val="0"/>
                        </a:spcAft>
                        <a:buNone/>
                      </a:pPr>
                      <a:r>
                        <a:t/>
                      </a:r>
                      <a:endParaRPr b="1" sz="1100"/>
                    </a:p>
                    <a:p>
                      <a:pPr indent="0" lvl="0" marL="0" rtl="0" algn="ctr">
                        <a:spcBef>
                          <a:spcPts val="0"/>
                        </a:spcBef>
                        <a:spcAft>
                          <a:spcPts val="0"/>
                        </a:spcAft>
                        <a:buNone/>
                      </a:pPr>
                      <a:r>
                        <a:rPr b="1" lang="es" sz="1100"/>
                        <a:t>1</a:t>
                      </a:r>
                      <a:endParaRPr b="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r>
              <a:tr h="536200">
                <a:tc>
                  <a:txBody>
                    <a:bodyPr/>
                    <a:lstStyle/>
                    <a:p>
                      <a:pPr indent="0" lvl="0" marL="0" rtl="0" algn="ctr">
                        <a:spcBef>
                          <a:spcPts val="0"/>
                        </a:spcBef>
                        <a:spcAft>
                          <a:spcPts val="0"/>
                        </a:spcAft>
                        <a:buNone/>
                      </a:pPr>
                      <a:r>
                        <a:rPr i="1" lang="es" sz="1100"/>
                        <a:t>Residentes internacionales no registrados</a:t>
                      </a:r>
                      <a:endParaRPr i="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t>6</a:t>
                      </a:r>
                      <a:endParaRPr b="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vMerge="1"/>
                <a:tc vMerge="1"/>
              </a:tr>
              <a:tr h="519675">
                <a:tc>
                  <a:txBody>
                    <a:bodyPr/>
                    <a:lstStyle/>
                    <a:p>
                      <a:pPr indent="0" lvl="0" marL="0" rtl="0" algn="ctr">
                        <a:spcBef>
                          <a:spcPts val="0"/>
                        </a:spcBef>
                        <a:spcAft>
                          <a:spcPts val="0"/>
                        </a:spcAft>
                        <a:buNone/>
                      </a:pPr>
                      <a:r>
                        <a:rPr i="1" lang="es" sz="1100"/>
                        <a:t>Residentes nacionales no registrados</a:t>
                      </a:r>
                      <a:endParaRPr i="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t>4</a:t>
                      </a:r>
                      <a:endParaRPr b="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i="1" lang="es" sz="1100"/>
                        <a:t>Residentes nacionales no registrados</a:t>
                      </a:r>
                      <a:endParaRPr i="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t>2</a:t>
                      </a:r>
                      <a:endParaRPr b="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r>
              <a:tr h="536200">
                <a:tc>
                  <a:txBody>
                    <a:bodyPr/>
                    <a:lstStyle/>
                    <a:p>
                      <a:pPr indent="0" lvl="0" marL="0" rtl="0" algn="ctr">
                        <a:spcBef>
                          <a:spcPts val="0"/>
                        </a:spcBef>
                        <a:spcAft>
                          <a:spcPts val="0"/>
                        </a:spcAft>
                        <a:buNone/>
                      </a:pPr>
                      <a:r>
                        <a:rPr i="1" lang="es" sz="1100"/>
                        <a:t>Visitantes de Granada que pernoctan 1-2 noches</a:t>
                      </a:r>
                      <a:endParaRPr i="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t>0</a:t>
                      </a:r>
                      <a:endParaRPr b="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rowSpan="3">
                  <a:txBody>
                    <a:bodyPr/>
                    <a:lstStyle/>
                    <a:p>
                      <a:pPr indent="0" lvl="0" marL="0" rtl="0" algn="ctr">
                        <a:spcBef>
                          <a:spcPts val="0"/>
                        </a:spcBef>
                        <a:spcAft>
                          <a:spcPts val="0"/>
                        </a:spcAft>
                        <a:buNone/>
                      </a:pPr>
                      <a:r>
                        <a:t/>
                      </a:r>
                      <a:endParaRPr i="1" sz="1100"/>
                    </a:p>
                    <a:p>
                      <a:pPr indent="0" lvl="0" marL="0" rtl="0" algn="ctr">
                        <a:spcBef>
                          <a:spcPts val="0"/>
                        </a:spcBef>
                        <a:spcAft>
                          <a:spcPts val="0"/>
                        </a:spcAft>
                        <a:buNone/>
                      </a:pPr>
                      <a:r>
                        <a:t/>
                      </a:r>
                      <a:endParaRPr i="1" sz="1100"/>
                    </a:p>
                    <a:p>
                      <a:pPr indent="0" lvl="0" marL="0" rtl="0" algn="ctr">
                        <a:spcBef>
                          <a:spcPts val="0"/>
                        </a:spcBef>
                        <a:spcAft>
                          <a:spcPts val="0"/>
                        </a:spcAft>
                        <a:buNone/>
                      </a:pPr>
                      <a:r>
                        <a:t/>
                      </a:r>
                      <a:endParaRPr i="1" sz="1100"/>
                    </a:p>
                    <a:p>
                      <a:pPr indent="0" lvl="0" marL="0" rtl="0" algn="ctr">
                        <a:spcBef>
                          <a:spcPts val="0"/>
                        </a:spcBef>
                        <a:spcAft>
                          <a:spcPts val="0"/>
                        </a:spcAft>
                        <a:buNone/>
                      </a:pPr>
                      <a:r>
                        <a:rPr i="1" lang="es" sz="1100"/>
                        <a:t>Visitantes nacionales</a:t>
                      </a:r>
                      <a:endParaRPr i="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rowSpan="3">
                  <a:txBody>
                    <a:bodyPr/>
                    <a:lstStyle/>
                    <a:p>
                      <a:pPr indent="0" lvl="0" marL="0" rtl="0" algn="ctr">
                        <a:spcBef>
                          <a:spcPts val="0"/>
                        </a:spcBef>
                        <a:spcAft>
                          <a:spcPts val="0"/>
                        </a:spcAft>
                        <a:buNone/>
                      </a:pPr>
                      <a:r>
                        <a:t/>
                      </a:r>
                      <a:endParaRPr b="1" sz="1100"/>
                    </a:p>
                    <a:p>
                      <a:pPr indent="0" lvl="0" marL="0" rtl="0" algn="ctr">
                        <a:spcBef>
                          <a:spcPts val="0"/>
                        </a:spcBef>
                        <a:spcAft>
                          <a:spcPts val="0"/>
                        </a:spcAft>
                        <a:buNone/>
                      </a:pPr>
                      <a:r>
                        <a:t/>
                      </a:r>
                      <a:endParaRPr b="1" sz="1100"/>
                    </a:p>
                    <a:p>
                      <a:pPr indent="0" lvl="0" marL="0" rtl="0" algn="ctr">
                        <a:spcBef>
                          <a:spcPts val="0"/>
                        </a:spcBef>
                        <a:spcAft>
                          <a:spcPts val="0"/>
                        </a:spcAft>
                        <a:buNone/>
                      </a:pPr>
                      <a:r>
                        <a:t/>
                      </a:r>
                      <a:endParaRPr b="1" sz="1100"/>
                    </a:p>
                    <a:p>
                      <a:pPr indent="0" lvl="0" marL="0" rtl="0" algn="ctr">
                        <a:spcBef>
                          <a:spcPts val="0"/>
                        </a:spcBef>
                        <a:spcAft>
                          <a:spcPts val="0"/>
                        </a:spcAft>
                        <a:buNone/>
                      </a:pPr>
                      <a:r>
                        <a:rPr b="1" lang="es" sz="1100"/>
                        <a:t>3</a:t>
                      </a:r>
                      <a:endParaRPr b="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r>
              <a:tr h="350500">
                <a:tc>
                  <a:txBody>
                    <a:bodyPr/>
                    <a:lstStyle/>
                    <a:p>
                      <a:pPr indent="0" lvl="0" marL="0" rtl="0" algn="ctr">
                        <a:spcBef>
                          <a:spcPts val="0"/>
                        </a:spcBef>
                        <a:spcAft>
                          <a:spcPts val="0"/>
                        </a:spcAft>
                        <a:buNone/>
                      </a:pPr>
                      <a:r>
                        <a:rPr i="1" lang="es" sz="1100"/>
                        <a:t>Visitantes nacionales</a:t>
                      </a:r>
                      <a:endParaRPr i="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t>2</a:t>
                      </a:r>
                      <a:endParaRPr b="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vMerge="1"/>
                <a:tc vMerge="1"/>
              </a:tr>
              <a:tr h="518125">
                <a:tc>
                  <a:txBody>
                    <a:bodyPr/>
                    <a:lstStyle/>
                    <a:p>
                      <a:pPr indent="0" lvl="0" marL="0" rtl="0" algn="ctr">
                        <a:spcBef>
                          <a:spcPts val="0"/>
                        </a:spcBef>
                        <a:spcAft>
                          <a:spcPts val="0"/>
                        </a:spcAft>
                        <a:buNone/>
                      </a:pPr>
                      <a:r>
                        <a:rPr i="1" lang="es" sz="1100"/>
                        <a:t>Visitantes de Granada que no pernoctan</a:t>
                      </a:r>
                      <a:endParaRPr i="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t>5</a:t>
                      </a:r>
                      <a:endParaRPr b="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vMerge="1"/>
                <a:tc vMerge="1"/>
              </a:tr>
            </a:tbl>
          </a:graphicData>
        </a:graphic>
      </p:graphicFrame>
      <p:sp>
        <p:nvSpPr>
          <p:cNvPr id="305" name="Google Shape;305;p26"/>
          <p:cNvSpPr txBox="1"/>
          <p:nvPr/>
        </p:nvSpPr>
        <p:spPr>
          <a:xfrm>
            <a:off x="1326050" y="42350"/>
            <a:ext cx="488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latin typeface="Lato"/>
                <a:ea typeface="Lato"/>
                <a:cs typeface="Lato"/>
                <a:sym typeface="Lato"/>
              </a:rPr>
              <a:t>Resultados</a:t>
            </a:r>
            <a:endParaRPr b="1" sz="2400">
              <a:latin typeface="Lato"/>
              <a:ea typeface="Lato"/>
              <a:cs typeface="Lato"/>
              <a:sym typeface="Lato"/>
            </a:endParaRPr>
          </a:p>
        </p:txBody>
      </p:sp>
      <p:cxnSp>
        <p:nvCxnSpPr>
          <p:cNvPr id="306" name="Google Shape;306;p26"/>
          <p:cNvCxnSpPr/>
          <p:nvPr/>
        </p:nvCxnSpPr>
        <p:spPr>
          <a:xfrm>
            <a:off x="1285850" y="568900"/>
            <a:ext cx="7293300" cy="8400"/>
          </a:xfrm>
          <a:prstGeom prst="straightConnector1">
            <a:avLst/>
          </a:prstGeom>
          <a:noFill/>
          <a:ln cap="flat" cmpd="sng" w="28575">
            <a:solidFill>
              <a:schemeClr val="dk2"/>
            </a:solidFill>
            <a:prstDash val="solid"/>
            <a:round/>
            <a:headEnd len="med" w="med" type="none"/>
            <a:tailEnd len="med" w="med" type="none"/>
          </a:ln>
        </p:spPr>
      </p:cxnSp>
      <p:sp>
        <p:nvSpPr>
          <p:cNvPr id="307" name="Google Shape;30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08" name="Google Shape;308;p26"/>
          <p:cNvSpPr/>
          <p:nvPr/>
        </p:nvSpPr>
        <p:spPr>
          <a:xfrm>
            <a:off x="213500" y="4559250"/>
            <a:ext cx="494400" cy="4155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100"/>
              <a:t>12</a:t>
            </a:r>
            <a:endParaRPr b="1" sz="1100"/>
          </a:p>
        </p:txBody>
      </p:sp>
      <p:pic>
        <p:nvPicPr>
          <p:cNvPr id="309" name="Google Shape;309;p26"/>
          <p:cNvPicPr preferRelativeResize="0"/>
          <p:nvPr/>
        </p:nvPicPr>
        <p:blipFill>
          <a:blip r:embed="rId3">
            <a:alphaModFix amt="67000"/>
          </a:blip>
          <a:stretch>
            <a:fillRect/>
          </a:stretch>
        </p:blipFill>
        <p:spPr>
          <a:xfrm>
            <a:off x="145450" y="54100"/>
            <a:ext cx="1039075" cy="825350"/>
          </a:xfrm>
          <a:prstGeom prst="rect">
            <a:avLst/>
          </a:prstGeom>
          <a:noFill/>
          <a:ln>
            <a:noFill/>
          </a:ln>
        </p:spPr>
      </p:pic>
      <p:sp>
        <p:nvSpPr>
          <p:cNvPr id="310" name="Google Shape;310;p26"/>
          <p:cNvSpPr txBox="1"/>
          <p:nvPr/>
        </p:nvSpPr>
        <p:spPr>
          <a:xfrm>
            <a:off x="5048750" y="159450"/>
            <a:ext cx="3092100" cy="3540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i="1" lang="es" sz="1100">
                <a:latin typeface="Lato"/>
                <a:ea typeface="Lato"/>
                <a:cs typeface="Lato"/>
                <a:sym typeface="Lato"/>
              </a:rPr>
              <a:t>Apartado 4. Resultados. 6/6 </a:t>
            </a:r>
            <a:endParaRPr i="1" sz="1100">
              <a:latin typeface="Lato"/>
              <a:ea typeface="Lato"/>
              <a:cs typeface="Lato"/>
              <a:sym typeface="Lato"/>
            </a:endParaRPr>
          </a:p>
        </p:txBody>
      </p:sp>
      <p:sp>
        <p:nvSpPr>
          <p:cNvPr id="311" name="Google Shape;311;p26"/>
          <p:cNvSpPr txBox="1"/>
          <p:nvPr/>
        </p:nvSpPr>
        <p:spPr>
          <a:xfrm>
            <a:off x="288950" y="1326038"/>
            <a:ext cx="99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312" name="Google Shape;312;p26"/>
          <p:cNvSpPr txBox="1"/>
          <p:nvPr/>
        </p:nvSpPr>
        <p:spPr>
          <a:xfrm>
            <a:off x="1072950" y="4731000"/>
            <a:ext cx="4888200" cy="323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s" sz="900">
                <a:solidFill>
                  <a:srgbClr val="111111"/>
                </a:solidFill>
                <a:highlight>
                  <a:schemeClr val="dk1"/>
                </a:highlight>
                <a:latin typeface="Lato"/>
                <a:ea typeface="Lato"/>
                <a:cs typeface="Lato"/>
                <a:sym typeface="Lato"/>
              </a:rPr>
              <a:t>Tabla 3. </a:t>
            </a:r>
            <a:r>
              <a:rPr lang="es" sz="900">
                <a:solidFill>
                  <a:srgbClr val="111111"/>
                </a:solidFill>
                <a:highlight>
                  <a:schemeClr val="dk1"/>
                </a:highlight>
                <a:latin typeface="Lato"/>
                <a:ea typeface="Lato"/>
                <a:cs typeface="Lato"/>
                <a:sym typeface="Lato"/>
              </a:rPr>
              <a:t>Comparación de los resultados de los clusters para cada normalización. (Elab. propia)</a:t>
            </a:r>
            <a:endParaRPr/>
          </a:p>
        </p:txBody>
      </p:sp>
      <p:pic>
        <p:nvPicPr>
          <p:cNvPr descr="Gestión y Tecnologías de Procesos de Negocio &gt; Presentación | Universidad  de Granada" id="313" name="Google Shape;313;p26"/>
          <p:cNvPicPr preferRelativeResize="0"/>
          <p:nvPr/>
        </p:nvPicPr>
        <p:blipFill rotWithShape="1">
          <a:blip r:embed="rId4">
            <a:alphaModFix/>
          </a:blip>
          <a:srcRect b="69223" l="0" r="0" t="0"/>
          <a:stretch/>
        </p:blipFill>
        <p:spPr>
          <a:xfrm>
            <a:off x="8140750" y="174900"/>
            <a:ext cx="734875" cy="323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27"/>
          <p:cNvPicPr preferRelativeResize="0"/>
          <p:nvPr/>
        </p:nvPicPr>
        <p:blipFill>
          <a:blip r:embed="rId3">
            <a:alphaModFix amt="67000"/>
          </a:blip>
          <a:stretch>
            <a:fillRect/>
          </a:stretch>
        </p:blipFill>
        <p:spPr>
          <a:xfrm>
            <a:off x="145450" y="54100"/>
            <a:ext cx="1039075" cy="825350"/>
          </a:xfrm>
          <a:prstGeom prst="rect">
            <a:avLst/>
          </a:prstGeom>
          <a:noFill/>
          <a:ln>
            <a:noFill/>
          </a:ln>
        </p:spPr>
      </p:pic>
      <p:sp>
        <p:nvSpPr>
          <p:cNvPr id="319" name="Google Shape;319;p27"/>
          <p:cNvSpPr txBox="1"/>
          <p:nvPr/>
        </p:nvSpPr>
        <p:spPr>
          <a:xfrm>
            <a:off x="1326050" y="42350"/>
            <a:ext cx="488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latin typeface="Lato"/>
                <a:ea typeface="Lato"/>
                <a:cs typeface="Lato"/>
                <a:sym typeface="Lato"/>
              </a:rPr>
              <a:t>Conclusiones</a:t>
            </a:r>
            <a:endParaRPr b="1" sz="2400">
              <a:latin typeface="Lato"/>
              <a:ea typeface="Lato"/>
              <a:cs typeface="Lato"/>
              <a:sym typeface="Lato"/>
            </a:endParaRPr>
          </a:p>
        </p:txBody>
      </p:sp>
      <p:cxnSp>
        <p:nvCxnSpPr>
          <p:cNvPr id="320" name="Google Shape;320;p27"/>
          <p:cNvCxnSpPr/>
          <p:nvPr/>
        </p:nvCxnSpPr>
        <p:spPr>
          <a:xfrm>
            <a:off x="1285850" y="568900"/>
            <a:ext cx="7293300" cy="8400"/>
          </a:xfrm>
          <a:prstGeom prst="straightConnector1">
            <a:avLst/>
          </a:prstGeom>
          <a:noFill/>
          <a:ln cap="flat" cmpd="sng" w="28575">
            <a:solidFill>
              <a:schemeClr val="dk2"/>
            </a:solidFill>
            <a:prstDash val="solid"/>
            <a:round/>
            <a:headEnd len="med" w="med" type="none"/>
            <a:tailEnd len="med" w="med" type="none"/>
          </a:ln>
        </p:spPr>
      </p:cxnSp>
      <p:sp>
        <p:nvSpPr>
          <p:cNvPr id="321" name="Google Shape;321;p27"/>
          <p:cNvSpPr txBox="1"/>
          <p:nvPr/>
        </p:nvSpPr>
        <p:spPr>
          <a:xfrm>
            <a:off x="5048750" y="159450"/>
            <a:ext cx="3092100" cy="3540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i="1" lang="es" sz="1100">
                <a:latin typeface="Lato"/>
                <a:ea typeface="Lato"/>
                <a:cs typeface="Lato"/>
                <a:sym typeface="Lato"/>
              </a:rPr>
              <a:t>Apartado 5. Conclusiones. 1/2</a:t>
            </a:r>
            <a:endParaRPr i="1" sz="1100">
              <a:latin typeface="Lato"/>
              <a:ea typeface="Lato"/>
              <a:cs typeface="Lato"/>
              <a:sym typeface="Lato"/>
            </a:endParaRPr>
          </a:p>
        </p:txBody>
      </p:sp>
      <p:sp>
        <p:nvSpPr>
          <p:cNvPr id="322" name="Google Shape;322;p27"/>
          <p:cNvSpPr/>
          <p:nvPr/>
        </p:nvSpPr>
        <p:spPr>
          <a:xfrm>
            <a:off x="213500" y="4559250"/>
            <a:ext cx="494400" cy="4155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t>13</a:t>
            </a:r>
            <a:endParaRPr b="1" sz="1100"/>
          </a:p>
        </p:txBody>
      </p:sp>
      <p:sp>
        <p:nvSpPr>
          <p:cNvPr id="323" name="Google Shape;323;p27"/>
          <p:cNvSpPr txBox="1"/>
          <p:nvPr/>
        </p:nvSpPr>
        <p:spPr>
          <a:xfrm>
            <a:off x="1049600" y="766875"/>
            <a:ext cx="7732800" cy="4109700"/>
          </a:xfrm>
          <a:prstGeom prst="rect">
            <a:avLst/>
          </a:prstGeom>
          <a:noFill/>
          <a:ln>
            <a:noFill/>
          </a:ln>
        </p:spPr>
        <p:txBody>
          <a:bodyPr anchorCtr="0" anchor="t" bIns="91425" lIns="91425" spcFirstLastPara="1" rIns="91425" wrap="square" tIns="91425">
            <a:spAutoFit/>
          </a:bodyPr>
          <a:lstStyle/>
          <a:p>
            <a:pPr indent="-336550" lvl="0" marL="457200" rtl="0" algn="just">
              <a:spcBef>
                <a:spcPts val="0"/>
              </a:spcBef>
              <a:spcAft>
                <a:spcPts val="0"/>
              </a:spcAft>
              <a:buSzPts val="1700"/>
              <a:buFont typeface="Lato"/>
              <a:buChar char="●"/>
            </a:pPr>
            <a:r>
              <a:rPr lang="es" sz="1700">
                <a:latin typeface="Lato"/>
                <a:ea typeface="Lato"/>
                <a:cs typeface="Lato"/>
                <a:sym typeface="Lato"/>
              </a:rPr>
              <a:t>Analizamos la idoneidad de algoritmos y técnicas de normalización, lo que nos permitió </a:t>
            </a:r>
            <a:r>
              <a:rPr b="1" lang="es" sz="1700">
                <a:latin typeface="Lato"/>
                <a:ea typeface="Lato"/>
                <a:cs typeface="Lato"/>
                <a:sym typeface="Lato"/>
              </a:rPr>
              <a:t>tomar decisiones informadas</a:t>
            </a:r>
            <a:r>
              <a:rPr lang="es" sz="1700">
                <a:latin typeface="Lato"/>
                <a:ea typeface="Lato"/>
                <a:cs typeface="Lato"/>
                <a:sym typeface="Lato"/>
              </a:rPr>
              <a:t> durante el proceso de análisis.</a:t>
            </a:r>
            <a:endParaRPr sz="1700">
              <a:latin typeface="Lato"/>
              <a:ea typeface="Lato"/>
              <a:cs typeface="Lato"/>
              <a:sym typeface="Lato"/>
            </a:endParaRPr>
          </a:p>
          <a:p>
            <a:pPr indent="0" lvl="0" marL="457200" rtl="0" algn="just">
              <a:spcBef>
                <a:spcPts val="0"/>
              </a:spcBef>
              <a:spcAft>
                <a:spcPts val="0"/>
              </a:spcAft>
              <a:buNone/>
            </a:pPr>
            <a:r>
              <a:t/>
            </a:r>
            <a:endParaRPr sz="1700">
              <a:latin typeface="Lato"/>
              <a:ea typeface="Lato"/>
              <a:cs typeface="Lato"/>
              <a:sym typeface="Lato"/>
            </a:endParaRPr>
          </a:p>
          <a:p>
            <a:pPr indent="-336550" lvl="0" marL="457200" rtl="0" algn="just">
              <a:spcBef>
                <a:spcPts val="0"/>
              </a:spcBef>
              <a:spcAft>
                <a:spcPts val="0"/>
              </a:spcAft>
              <a:buSzPts val="1700"/>
              <a:buFont typeface="Lato"/>
              <a:buChar char="●"/>
            </a:pPr>
            <a:r>
              <a:rPr lang="es" sz="1700">
                <a:latin typeface="Lato"/>
                <a:ea typeface="Lato"/>
                <a:cs typeface="Lato"/>
                <a:sym typeface="Lato"/>
              </a:rPr>
              <a:t>Discutimos el proceso de diseño y despliegue de la infraestructura utilizada para </a:t>
            </a:r>
            <a:r>
              <a:rPr b="1" lang="es" sz="1700">
                <a:latin typeface="Lato"/>
                <a:ea typeface="Lato"/>
                <a:cs typeface="Lato"/>
                <a:sym typeface="Lato"/>
              </a:rPr>
              <a:t>recopilar datos</a:t>
            </a:r>
            <a:r>
              <a:rPr lang="es" sz="1700">
                <a:latin typeface="Lato"/>
                <a:ea typeface="Lato"/>
                <a:cs typeface="Lato"/>
                <a:sym typeface="Lato"/>
              </a:rPr>
              <a:t> sobre movilidad en </a:t>
            </a:r>
            <a:r>
              <a:rPr i="1" lang="es" sz="1700">
                <a:latin typeface="Lato"/>
                <a:ea typeface="Lato"/>
                <a:cs typeface="Lato"/>
                <a:sym typeface="Lato"/>
              </a:rPr>
              <a:t>smart villages</a:t>
            </a:r>
            <a:r>
              <a:rPr lang="es" sz="1700">
                <a:latin typeface="Lato"/>
                <a:ea typeface="Lato"/>
                <a:cs typeface="Lato"/>
                <a:sym typeface="Lato"/>
              </a:rPr>
              <a:t>.</a:t>
            </a:r>
            <a:endParaRPr sz="1700">
              <a:latin typeface="Lato"/>
              <a:ea typeface="Lato"/>
              <a:cs typeface="Lato"/>
              <a:sym typeface="Lato"/>
            </a:endParaRPr>
          </a:p>
          <a:p>
            <a:pPr indent="0" lvl="0" marL="457200" rtl="0" algn="just">
              <a:spcBef>
                <a:spcPts val="0"/>
              </a:spcBef>
              <a:spcAft>
                <a:spcPts val="0"/>
              </a:spcAft>
              <a:buNone/>
            </a:pPr>
            <a:r>
              <a:t/>
            </a:r>
            <a:endParaRPr sz="1700">
              <a:latin typeface="Lato"/>
              <a:ea typeface="Lato"/>
              <a:cs typeface="Lato"/>
              <a:sym typeface="Lato"/>
            </a:endParaRPr>
          </a:p>
          <a:p>
            <a:pPr indent="-336550" lvl="0" marL="457200" rtl="0" algn="just">
              <a:spcBef>
                <a:spcPts val="0"/>
              </a:spcBef>
              <a:spcAft>
                <a:spcPts val="0"/>
              </a:spcAft>
              <a:buSzPts val="1700"/>
              <a:buFont typeface="Lato"/>
              <a:buChar char="●"/>
            </a:pPr>
            <a:r>
              <a:rPr lang="es" sz="1700">
                <a:latin typeface="Lato"/>
                <a:ea typeface="Lato"/>
                <a:cs typeface="Lato"/>
                <a:sym typeface="Lato"/>
              </a:rPr>
              <a:t>Realizamos </a:t>
            </a:r>
            <a:r>
              <a:rPr b="1" lang="es" sz="1700">
                <a:latin typeface="Lato"/>
                <a:ea typeface="Lato"/>
                <a:cs typeface="Lato"/>
                <a:sym typeface="Lato"/>
              </a:rPr>
              <a:t>análisis estadísticos</a:t>
            </a:r>
            <a:r>
              <a:rPr lang="es" sz="1700">
                <a:latin typeface="Lato"/>
                <a:ea typeface="Lato"/>
                <a:cs typeface="Lato"/>
                <a:sym typeface="Lato"/>
              </a:rPr>
              <a:t> para identificar patrones y correlaciones entre variables de </a:t>
            </a:r>
            <a:r>
              <a:rPr b="1" lang="es" sz="1700">
                <a:latin typeface="Lato"/>
                <a:ea typeface="Lato"/>
                <a:cs typeface="Lato"/>
                <a:sym typeface="Lato"/>
              </a:rPr>
              <a:t>diferentes fuentes de datos</a:t>
            </a:r>
            <a:r>
              <a:rPr lang="es" sz="1700">
                <a:latin typeface="Lato"/>
                <a:ea typeface="Lato"/>
                <a:cs typeface="Lato"/>
                <a:sym typeface="Lato"/>
              </a:rPr>
              <a:t>.</a:t>
            </a:r>
            <a:endParaRPr sz="1700">
              <a:latin typeface="Lato"/>
              <a:ea typeface="Lato"/>
              <a:cs typeface="Lato"/>
              <a:sym typeface="Lato"/>
            </a:endParaRPr>
          </a:p>
          <a:p>
            <a:pPr indent="0" lvl="0" marL="457200" rtl="0" algn="just">
              <a:spcBef>
                <a:spcPts val="0"/>
              </a:spcBef>
              <a:spcAft>
                <a:spcPts val="0"/>
              </a:spcAft>
              <a:buNone/>
            </a:pPr>
            <a:r>
              <a:t/>
            </a:r>
            <a:endParaRPr sz="1700">
              <a:latin typeface="Lato"/>
              <a:ea typeface="Lato"/>
              <a:cs typeface="Lato"/>
              <a:sym typeface="Lato"/>
            </a:endParaRPr>
          </a:p>
          <a:p>
            <a:pPr indent="-336550" lvl="0" marL="457200" rtl="0" algn="just">
              <a:spcBef>
                <a:spcPts val="0"/>
              </a:spcBef>
              <a:spcAft>
                <a:spcPts val="0"/>
              </a:spcAft>
              <a:buSzPts val="1700"/>
              <a:buFont typeface="Lato"/>
              <a:buChar char="●"/>
            </a:pPr>
            <a:r>
              <a:rPr lang="es" sz="1700">
                <a:latin typeface="Lato"/>
                <a:ea typeface="Lato"/>
                <a:cs typeface="Lato"/>
                <a:sym typeface="Lato"/>
              </a:rPr>
              <a:t>Aplicamos los algoritmos y </a:t>
            </a:r>
            <a:r>
              <a:rPr b="1" lang="es" sz="1700">
                <a:latin typeface="Lato"/>
                <a:ea typeface="Lato"/>
                <a:cs typeface="Lato"/>
                <a:sym typeface="Lato"/>
              </a:rPr>
              <a:t>evaluamos la explicabilidad</a:t>
            </a:r>
            <a:r>
              <a:rPr lang="es" sz="1700">
                <a:latin typeface="Lato"/>
                <a:ea typeface="Lato"/>
                <a:cs typeface="Lato"/>
                <a:sym typeface="Lato"/>
              </a:rPr>
              <a:t> de los resultados, con el objetivo de seleccionar las herramientas más adecuados para nuestro análisis.</a:t>
            </a:r>
            <a:endParaRPr sz="1700">
              <a:latin typeface="Lato"/>
              <a:ea typeface="Lato"/>
              <a:cs typeface="Lato"/>
              <a:sym typeface="Lato"/>
            </a:endParaRPr>
          </a:p>
          <a:p>
            <a:pPr indent="0" lvl="0" marL="457200" rtl="0" algn="just">
              <a:spcBef>
                <a:spcPts val="0"/>
              </a:spcBef>
              <a:spcAft>
                <a:spcPts val="0"/>
              </a:spcAft>
              <a:buNone/>
            </a:pPr>
            <a:r>
              <a:t/>
            </a:r>
            <a:endParaRPr sz="1700">
              <a:latin typeface="Lato"/>
              <a:ea typeface="Lato"/>
              <a:cs typeface="Lato"/>
              <a:sym typeface="Lato"/>
            </a:endParaRPr>
          </a:p>
          <a:p>
            <a:pPr indent="-336550" lvl="0" marL="457200" rtl="0" algn="just">
              <a:spcBef>
                <a:spcPts val="0"/>
              </a:spcBef>
              <a:spcAft>
                <a:spcPts val="0"/>
              </a:spcAft>
              <a:buSzPts val="1700"/>
              <a:buFont typeface="Lato"/>
              <a:buChar char="●"/>
            </a:pPr>
            <a:r>
              <a:rPr lang="es" sz="1700">
                <a:latin typeface="Lato"/>
                <a:ea typeface="Lato"/>
                <a:cs typeface="Lato"/>
                <a:sym typeface="Lato"/>
              </a:rPr>
              <a:t>Evaluamos el rendimiento del pipeline y </a:t>
            </a:r>
            <a:r>
              <a:rPr b="1" lang="es" sz="1700">
                <a:latin typeface="Lato"/>
                <a:ea typeface="Lato"/>
                <a:cs typeface="Lato"/>
                <a:sym typeface="Lato"/>
              </a:rPr>
              <a:t>discutimos las diferentes segmentaciones</a:t>
            </a:r>
            <a:r>
              <a:rPr lang="es" sz="1700">
                <a:latin typeface="Lato"/>
                <a:ea typeface="Lato"/>
                <a:cs typeface="Lato"/>
                <a:sym typeface="Lato"/>
              </a:rPr>
              <a:t> obtenidas y la utilidad de cada método estudiado.</a:t>
            </a:r>
            <a:endParaRPr sz="1700">
              <a:latin typeface="Lato"/>
              <a:ea typeface="Lato"/>
              <a:cs typeface="Lato"/>
              <a:sym typeface="Lato"/>
            </a:endParaRPr>
          </a:p>
        </p:txBody>
      </p:sp>
      <p:pic>
        <p:nvPicPr>
          <p:cNvPr descr="Gestión y Tecnologías de Procesos de Negocio &gt; Presentación | Universidad  de Granada" id="324" name="Google Shape;324;p27"/>
          <p:cNvPicPr preferRelativeResize="0"/>
          <p:nvPr/>
        </p:nvPicPr>
        <p:blipFill rotWithShape="1">
          <a:blip r:embed="rId4">
            <a:alphaModFix/>
          </a:blip>
          <a:srcRect b="69223" l="0" r="0" t="0"/>
          <a:stretch/>
        </p:blipFill>
        <p:spPr>
          <a:xfrm>
            <a:off x="8140750" y="174900"/>
            <a:ext cx="734875" cy="323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28"/>
          <p:cNvPicPr preferRelativeResize="0"/>
          <p:nvPr/>
        </p:nvPicPr>
        <p:blipFill>
          <a:blip r:embed="rId3">
            <a:alphaModFix/>
          </a:blip>
          <a:stretch>
            <a:fillRect/>
          </a:stretch>
        </p:blipFill>
        <p:spPr>
          <a:xfrm>
            <a:off x="3111875" y="689975"/>
            <a:ext cx="734875" cy="734875"/>
          </a:xfrm>
          <a:prstGeom prst="rect">
            <a:avLst/>
          </a:prstGeom>
          <a:noFill/>
          <a:ln>
            <a:noFill/>
          </a:ln>
        </p:spPr>
      </p:pic>
      <p:pic>
        <p:nvPicPr>
          <p:cNvPr id="330" name="Google Shape;330;p28"/>
          <p:cNvPicPr preferRelativeResize="0"/>
          <p:nvPr/>
        </p:nvPicPr>
        <p:blipFill>
          <a:blip r:embed="rId4">
            <a:alphaModFix amt="67000"/>
          </a:blip>
          <a:stretch>
            <a:fillRect/>
          </a:stretch>
        </p:blipFill>
        <p:spPr>
          <a:xfrm>
            <a:off x="145450" y="54100"/>
            <a:ext cx="1039075" cy="825350"/>
          </a:xfrm>
          <a:prstGeom prst="rect">
            <a:avLst/>
          </a:prstGeom>
          <a:noFill/>
          <a:ln>
            <a:noFill/>
          </a:ln>
        </p:spPr>
      </p:pic>
      <p:sp>
        <p:nvSpPr>
          <p:cNvPr id="331" name="Google Shape;331;p28"/>
          <p:cNvSpPr txBox="1"/>
          <p:nvPr/>
        </p:nvSpPr>
        <p:spPr>
          <a:xfrm>
            <a:off x="1249850" y="118550"/>
            <a:ext cx="4888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latin typeface="Lato"/>
                <a:ea typeface="Lato"/>
                <a:cs typeface="Lato"/>
                <a:sym typeface="Lato"/>
              </a:rPr>
              <a:t>Limitaciones y Trabajo Futuro</a:t>
            </a:r>
            <a:endParaRPr b="1" sz="2200">
              <a:latin typeface="Lato"/>
              <a:ea typeface="Lato"/>
              <a:cs typeface="Lato"/>
              <a:sym typeface="Lato"/>
            </a:endParaRPr>
          </a:p>
        </p:txBody>
      </p:sp>
      <p:cxnSp>
        <p:nvCxnSpPr>
          <p:cNvPr id="332" name="Google Shape;332;p28"/>
          <p:cNvCxnSpPr/>
          <p:nvPr/>
        </p:nvCxnSpPr>
        <p:spPr>
          <a:xfrm>
            <a:off x="1285850" y="568900"/>
            <a:ext cx="7293300" cy="8400"/>
          </a:xfrm>
          <a:prstGeom prst="straightConnector1">
            <a:avLst/>
          </a:prstGeom>
          <a:noFill/>
          <a:ln cap="flat" cmpd="sng" w="28575">
            <a:solidFill>
              <a:schemeClr val="dk2"/>
            </a:solidFill>
            <a:prstDash val="solid"/>
            <a:round/>
            <a:headEnd len="med" w="med" type="none"/>
            <a:tailEnd len="med" w="med" type="none"/>
          </a:ln>
        </p:spPr>
      </p:cxnSp>
      <p:sp>
        <p:nvSpPr>
          <p:cNvPr id="333" name="Google Shape;333;p28"/>
          <p:cNvSpPr txBox="1"/>
          <p:nvPr/>
        </p:nvSpPr>
        <p:spPr>
          <a:xfrm>
            <a:off x="4671850" y="159450"/>
            <a:ext cx="3468900" cy="3540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i="1" lang="es" sz="1100">
                <a:latin typeface="Lato"/>
                <a:ea typeface="Lato"/>
                <a:cs typeface="Lato"/>
                <a:sym typeface="Lato"/>
              </a:rPr>
              <a:t>Apartado 5.1. Limitaciones y Trabajo Futuro. 2/2</a:t>
            </a:r>
            <a:endParaRPr i="1" sz="1100">
              <a:latin typeface="Lato"/>
              <a:ea typeface="Lato"/>
              <a:cs typeface="Lato"/>
              <a:sym typeface="Lato"/>
            </a:endParaRPr>
          </a:p>
        </p:txBody>
      </p:sp>
      <p:sp>
        <p:nvSpPr>
          <p:cNvPr id="334" name="Google Shape;334;p28"/>
          <p:cNvSpPr/>
          <p:nvPr/>
        </p:nvSpPr>
        <p:spPr>
          <a:xfrm>
            <a:off x="213500" y="4559250"/>
            <a:ext cx="494400" cy="4155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t>14</a:t>
            </a:r>
            <a:endParaRPr b="1" sz="1100"/>
          </a:p>
        </p:txBody>
      </p:sp>
      <p:sp>
        <p:nvSpPr>
          <p:cNvPr id="335" name="Google Shape;335;p28"/>
          <p:cNvSpPr txBox="1"/>
          <p:nvPr/>
        </p:nvSpPr>
        <p:spPr>
          <a:xfrm>
            <a:off x="1144025" y="879450"/>
            <a:ext cx="25056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solidFill>
                  <a:srgbClr val="A61C00"/>
                </a:solidFill>
                <a:latin typeface="Lato"/>
                <a:ea typeface="Lato"/>
                <a:cs typeface="Lato"/>
                <a:sym typeface="Lato"/>
              </a:rPr>
              <a:t>Limitaciones</a:t>
            </a:r>
            <a:endParaRPr b="1" sz="1700">
              <a:solidFill>
                <a:srgbClr val="A61C00"/>
              </a:solidFill>
              <a:latin typeface="Lato"/>
              <a:ea typeface="Lato"/>
              <a:cs typeface="Lato"/>
              <a:sym typeface="Lato"/>
            </a:endParaRPr>
          </a:p>
          <a:p>
            <a:pPr indent="0" lvl="0" marL="0" rtl="0" algn="ctr">
              <a:spcBef>
                <a:spcPts val="0"/>
              </a:spcBef>
              <a:spcAft>
                <a:spcPts val="0"/>
              </a:spcAft>
              <a:buNone/>
            </a:pPr>
            <a:r>
              <a:t/>
            </a:r>
            <a:endParaRPr b="1" sz="1200">
              <a:latin typeface="Lato"/>
              <a:ea typeface="Lato"/>
              <a:cs typeface="Lato"/>
              <a:sym typeface="Lato"/>
            </a:endParaRPr>
          </a:p>
        </p:txBody>
      </p:sp>
      <p:sp>
        <p:nvSpPr>
          <p:cNvPr id="336" name="Google Shape;336;p28"/>
          <p:cNvSpPr txBox="1"/>
          <p:nvPr/>
        </p:nvSpPr>
        <p:spPr>
          <a:xfrm>
            <a:off x="5582825" y="879450"/>
            <a:ext cx="2505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solidFill>
                  <a:srgbClr val="3C78D8"/>
                </a:solidFill>
                <a:latin typeface="Lato"/>
                <a:ea typeface="Lato"/>
                <a:cs typeface="Lato"/>
                <a:sym typeface="Lato"/>
              </a:rPr>
              <a:t>Trabajo Futuro</a:t>
            </a:r>
            <a:endParaRPr b="1" sz="1200">
              <a:solidFill>
                <a:srgbClr val="3C78D8"/>
              </a:solidFill>
              <a:latin typeface="Lato"/>
              <a:ea typeface="Lato"/>
              <a:cs typeface="Lato"/>
              <a:sym typeface="Lato"/>
            </a:endParaRPr>
          </a:p>
        </p:txBody>
      </p:sp>
      <p:sp>
        <p:nvSpPr>
          <p:cNvPr id="337" name="Google Shape;337;p28"/>
          <p:cNvSpPr txBox="1"/>
          <p:nvPr/>
        </p:nvSpPr>
        <p:spPr>
          <a:xfrm>
            <a:off x="631700" y="1408200"/>
            <a:ext cx="3532500" cy="1633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a:buChar char="●"/>
            </a:pPr>
            <a:r>
              <a:rPr lang="es" sz="1600">
                <a:latin typeface="Lato"/>
                <a:ea typeface="Lato"/>
                <a:cs typeface="Lato"/>
                <a:sym typeface="Lato"/>
              </a:rPr>
              <a:t>Falta de información real para validación</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s" sz="1600">
                <a:latin typeface="Lato"/>
                <a:ea typeface="Lato"/>
                <a:cs typeface="Lato"/>
                <a:sym typeface="Lato"/>
              </a:rPr>
              <a:t>Reducción de la dimensionalidad a solo 3 componentes</a:t>
            </a:r>
            <a:endParaRPr sz="1600">
              <a:latin typeface="Lato"/>
              <a:ea typeface="Lato"/>
              <a:cs typeface="Lato"/>
              <a:sym typeface="Lato"/>
            </a:endParaRPr>
          </a:p>
        </p:txBody>
      </p:sp>
      <p:sp>
        <p:nvSpPr>
          <p:cNvPr id="338" name="Google Shape;338;p28"/>
          <p:cNvSpPr/>
          <p:nvPr/>
        </p:nvSpPr>
        <p:spPr>
          <a:xfrm>
            <a:off x="2131100" y="2806875"/>
            <a:ext cx="462300" cy="729600"/>
          </a:xfrm>
          <a:prstGeom prst="downArrow">
            <a:avLst>
              <a:gd fmla="val 50000" name="adj1"/>
              <a:gd fmla="val 50000" name="adj2"/>
            </a:avLst>
          </a:prstGeom>
          <a:solidFill>
            <a:srgbClr val="A61C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txBox="1"/>
          <p:nvPr/>
        </p:nvSpPr>
        <p:spPr>
          <a:xfrm>
            <a:off x="2838300" y="2908000"/>
            <a:ext cx="17337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u="sng">
                <a:latin typeface="Lato"/>
                <a:ea typeface="Lato"/>
                <a:cs typeface="Lato"/>
                <a:sym typeface="Lato"/>
              </a:rPr>
              <a:t>Algunas soluciones</a:t>
            </a:r>
            <a:endParaRPr b="1" u="sng">
              <a:latin typeface="Lato"/>
              <a:ea typeface="Lato"/>
              <a:cs typeface="Lato"/>
              <a:sym typeface="Lato"/>
            </a:endParaRPr>
          </a:p>
        </p:txBody>
      </p:sp>
      <p:sp>
        <p:nvSpPr>
          <p:cNvPr id="340" name="Google Shape;340;p28"/>
          <p:cNvSpPr txBox="1"/>
          <p:nvPr/>
        </p:nvSpPr>
        <p:spPr>
          <a:xfrm>
            <a:off x="631700" y="3570150"/>
            <a:ext cx="3532500" cy="1633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a:buChar char="●"/>
            </a:pPr>
            <a:r>
              <a:rPr lang="es" sz="1600">
                <a:latin typeface="Lato"/>
                <a:ea typeface="Lato"/>
                <a:cs typeface="Lato"/>
                <a:sym typeface="Lato"/>
              </a:rPr>
              <a:t>Realización de cuestionarios</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s" sz="1600">
                <a:latin typeface="Lato"/>
                <a:ea typeface="Lato"/>
                <a:cs typeface="Lato"/>
                <a:sym typeface="Lato"/>
              </a:rPr>
              <a:t>Utilización de otros métodos de visualización</a:t>
            </a:r>
            <a:endParaRPr sz="1600">
              <a:latin typeface="Lato"/>
              <a:ea typeface="Lato"/>
              <a:cs typeface="Lato"/>
              <a:sym typeface="Lato"/>
            </a:endParaRPr>
          </a:p>
        </p:txBody>
      </p:sp>
      <p:sp>
        <p:nvSpPr>
          <p:cNvPr id="341" name="Google Shape;341;p28"/>
          <p:cNvSpPr txBox="1"/>
          <p:nvPr/>
        </p:nvSpPr>
        <p:spPr>
          <a:xfrm>
            <a:off x="5097250" y="1419375"/>
            <a:ext cx="3778500" cy="1058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Lato"/>
              <a:buChar char="●"/>
            </a:pPr>
            <a:r>
              <a:rPr lang="es" sz="1600">
                <a:latin typeface="Lato"/>
                <a:ea typeface="Lato"/>
                <a:cs typeface="Lato"/>
                <a:sym typeface="Lato"/>
              </a:rPr>
              <a:t>Incorporación de nuevos sensores a la BD (residuos, negocios, cámaras urbanas…)</a:t>
            </a:r>
            <a:endParaRPr sz="1600">
              <a:latin typeface="Lato"/>
              <a:ea typeface="Lato"/>
              <a:cs typeface="Lato"/>
              <a:sym typeface="Lato"/>
            </a:endParaRPr>
          </a:p>
        </p:txBody>
      </p:sp>
      <p:pic>
        <p:nvPicPr>
          <p:cNvPr id="342" name="Google Shape;342;p28"/>
          <p:cNvPicPr preferRelativeResize="0"/>
          <p:nvPr/>
        </p:nvPicPr>
        <p:blipFill>
          <a:blip r:embed="rId5">
            <a:alphaModFix/>
          </a:blip>
          <a:stretch>
            <a:fillRect/>
          </a:stretch>
        </p:blipFill>
        <p:spPr>
          <a:xfrm>
            <a:off x="7627775" y="802942"/>
            <a:ext cx="1010825" cy="599407"/>
          </a:xfrm>
          <a:prstGeom prst="rect">
            <a:avLst/>
          </a:prstGeom>
          <a:noFill/>
          <a:ln>
            <a:noFill/>
          </a:ln>
        </p:spPr>
      </p:pic>
      <p:sp>
        <p:nvSpPr>
          <p:cNvPr id="343" name="Google Shape;343;p28"/>
          <p:cNvSpPr txBox="1"/>
          <p:nvPr/>
        </p:nvSpPr>
        <p:spPr>
          <a:xfrm>
            <a:off x="5365775" y="4670000"/>
            <a:ext cx="3092100" cy="323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s" sz="900">
                <a:solidFill>
                  <a:srgbClr val="111111"/>
                </a:solidFill>
                <a:highlight>
                  <a:schemeClr val="dk1"/>
                </a:highlight>
                <a:latin typeface="Lato"/>
                <a:ea typeface="Lato"/>
                <a:cs typeface="Lato"/>
                <a:sym typeface="Lato"/>
              </a:rPr>
              <a:t>Figuras:</a:t>
            </a:r>
            <a:r>
              <a:rPr lang="es" sz="900">
                <a:solidFill>
                  <a:srgbClr val="111111"/>
                </a:solidFill>
                <a:highlight>
                  <a:schemeClr val="dk1"/>
                </a:highlight>
                <a:latin typeface="Lato"/>
                <a:ea typeface="Lato"/>
                <a:cs typeface="Lato"/>
                <a:sym typeface="Lato"/>
              </a:rPr>
              <a:t> Imágenes extraídas de la web de Smart Poqueira.</a:t>
            </a:r>
            <a:endParaRPr/>
          </a:p>
        </p:txBody>
      </p:sp>
      <p:pic>
        <p:nvPicPr>
          <p:cNvPr id="344" name="Google Shape;344;p28"/>
          <p:cNvPicPr preferRelativeResize="0"/>
          <p:nvPr/>
        </p:nvPicPr>
        <p:blipFill>
          <a:blip r:embed="rId6">
            <a:alphaModFix/>
          </a:blip>
          <a:stretch>
            <a:fillRect/>
          </a:stretch>
        </p:blipFill>
        <p:spPr>
          <a:xfrm>
            <a:off x="5406850" y="2374450"/>
            <a:ext cx="1528950" cy="1093050"/>
          </a:xfrm>
          <a:prstGeom prst="rect">
            <a:avLst/>
          </a:prstGeom>
          <a:noFill/>
          <a:ln>
            <a:noFill/>
          </a:ln>
        </p:spPr>
      </p:pic>
      <p:pic>
        <p:nvPicPr>
          <p:cNvPr id="345" name="Google Shape;345;p28"/>
          <p:cNvPicPr preferRelativeResize="0"/>
          <p:nvPr/>
        </p:nvPicPr>
        <p:blipFill>
          <a:blip r:embed="rId7">
            <a:alphaModFix/>
          </a:blip>
          <a:stretch>
            <a:fillRect/>
          </a:stretch>
        </p:blipFill>
        <p:spPr>
          <a:xfrm>
            <a:off x="7033450" y="2374451"/>
            <a:ext cx="1699999" cy="2266625"/>
          </a:xfrm>
          <a:prstGeom prst="rect">
            <a:avLst/>
          </a:prstGeom>
          <a:noFill/>
          <a:ln>
            <a:noFill/>
          </a:ln>
        </p:spPr>
      </p:pic>
      <p:pic>
        <p:nvPicPr>
          <p:cNvPr id="346" name="Google Shape;346;p28"/>
          <p:cNvPicPr preferRelativeResize="0"/>
          <p:nvPr/>
        </p:nvPicPr>
        <p:blipFill>
          <a:blip r:embed="rId8">
            <a:alphaModFix/>
          </a:blip>
          <a:stretch>
            <a:fillRect/>
          </a:stretch>
        </p:blipFill>
        <p:spPr>
          <a:xfrm>
            <a:off x="5406850" y="3536474"/>
            <a:ext cx="1528950" cy="1093050"/>
          </a:xfrm>
          <a:prstGeom prst="rect">
            <a:avLst/>
          </a:prstGeom>
          <a:noFill/>
          <a:ln>
            <a:noFill/>
          </a:ln>
        </p:spPr>
      </p:pic>
      <p:pic>
        <p:nvPicPr>
          <p:cNvPr descr="Gestión y Tecnologías de Procesos de Negocio &gt; Presentación | Universidad  de Granada" id="347" name="Google Shape;347;p28"/>
          <p:cNvPicPr preferRelativeResize="0"/>
          <p:nvPr/>
        </p:nvPicPr>
        <p:blipFill rotWithShape="1">
          <a:blip r:embed="rId9">
            <a:alphaModFix/>
          </a:blip>
          <a:srcRect b="69223" l="0" r="0" t="0"/>
          <a:stretch/>
        </p:blipFill>
        <p:spPr>
          <a:xfrm>
            <a:off x="8140750" y="174900"/>
            <a:ext cx="734875" cy="32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9"/>
          <p:cNvSpPr txBox="1"/>
          <p:nvPr/>
        </p:nvSpPr>
        <p:spPr>
          <a:xfrm>
            <a:off x="1947225" y="1631675"/>
            <a:ext cx="5047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600">
                <a:latin typeface="Lato"/>
                <a:ea typeface="Lato"/>
                <a:cs typeface="Lato"/>
                <a:sym typeface="Lato"/>
              </a:rPr>
              <a:t>¡MUCHAS GRACIAS!</a:t>
            </a:r>
            <a:endParaRPr b="1" sz="3600">
              <a:latin typeface="Lato"/>
              <a:ea typeface="Lato"/>
              <a:cs typeface="Lato"/>
              <a:sym typeface="Lato"/>
            </a:endParaRPr>
          </a:p>
        </p:txBody>
      </p:sp>
      <p:cxnSp>
        <p:nvCxnSpPr>
          <p:cNvPr id="353" name="Google Shape;353;p29"/>
          <p:cNvCxnSpPr/>
          <p:nvPr/>
        </p:nvCxnSpPr>
        <p:spPr>
          <a:xfrm>
            <a:off x="357450" y="4212450"/>
            <a:ext cx="8378400" cy="0"/>
          </a:xfrm>
          <a:prstGeom prst="straightConnector1">
            <a:avLst/>
          </a:prstGeom>
          <a:noFill/>
          <a:ln cap="flat" cmpd="sng" w="38100">
            <a:solidFill>
              <a:schemeClr val="dk2"/>
            </a:solidFill>
            <a:prstDash val="solid"/>
            <a:round/>
            <a:headEnd len="med" w="med" type="none"/>
            <a:tailEnd len="med" w="med" type="none"/>
          </a:ln>
        </p:spPr>
      </p:cxnSp>
      <p:sp>
        <p:nvSpPr>
          <p:cNvPr id="354" name="Google Shape;35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55" name="Google Shape;355;p29"/>
          <p:cNvSpPr txBox="1"/>
          <p:nvPr/>
        </p:nvSpPr>
        <p:spPr>
          <a:xfrm>
            <a:off x="2387600" y="2300100"/>
            <a:ext cx="4530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3200">
                <a:solidFill>
                  <a:srgbClr val="434343"/>
                </a:solidFill>
                <a:latin typeface="Roboto"/>
                <a:ea typeface="Roboto"/>
                <a:cs typeface="Roboto"/>
                <a:sym typeface="Roboto"/>
              </a:rPr>
              <a:t>¿Alguna pregunta?</a:t>
            </a:r>
            <a:endParaRPr sz="3200">
              <a:solidFill>
                <a:srgbClr val="434343"/>
              </a:solidFill>
              <a:latin typeface="Roboto"/>
              <a:ea typeface="Roboto"/>
              <a:cs typeface="Roboto"/>
              <a:sym typeface="Roboto"/>
            </a:endParaRPr>
          </a:p>
        </p:txBody>
      </p:sp>
      <p:sp>
        <p:nvSpPr>
          <p:cNvPr id="356" name="Google Shape;356;p29"/>
          <p:cNvSpPr txBox="1"/>
          <p:nvPr/>
        </p:nvSpPr>
        <p:spPr>
          <a:xfrm>
            <a:off x="5582150" y="235650"/>
            <a:ext cx="30921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s" sz="1100">
                <a:latin typeface="Lato"/>
                <a:ea typeface="Lato"/>
                <a:cs typeface="Lato"/>
                <a:sym typeface="Lato"/>
              </a:rPr>
              <a:t>Viernes 14 de julio de 2023. Curso 2022-2023.</a:t>
            </a:r>
            <a:endParaRPr i="1" sz="1100">
              <a:latin typeface="Lato"/>
              <a:ea typeface="Lato"/>
              <a:cs typeface="Lato"/>
              <a:sym typeface="Lato"/>
            </a:endParaRPr>
          </a:p>
        </p:txBody>
      </p:sp>
      <p:pic>
        <p:nvPicPr>
          <p:cNvPr descr="Gestión y Tecnologías de Procesos de Negocio &gt; Presentación | Universidad  de Granada" id="357" name="Google Shape;357;p29"/>
          <p:cNvPicPr preferRelativeResize="0"/>
          <p:nvPr/>
        </p:nvPicPr>
        <p:blipFill rotWithShape="1">
          <a:blip r:embed="rId3">
            <a:alphaModFix/>
          </a:blip>
          <a:srcRect b="69223" l="0" r="0" t="0"/>
          <a:stretch/>
        </p:blipFill>
        <p:spPr>
          <a:xfrm>
            <a:off x="357450" y="190874"/>
            <a:ext cx="2032150" cy="893475"/>
          </a:xfrm>
          <a:prstGeom prst="rect">
            <a:avLst/>
          </a:prstGeom>
          <a:noFill/>
          <a:ln>
            <a:noFill/>
          </a:ln>
        </p:spPr>
      </p:pic>
      <p:pic>
        <p:nvPicPr>
          <p:cNvPr id="358" name="Google Shape;358;p29"/>
          <p:cNvPicPr preferRelativeResize="0"/>
          <p:nvPr/>
        </p:nvPicPr>
        <p:blipFill rotWithShape="1">
          <a:blip r:embed="rId4">
            <a:alphaModFix/>
          </a:blip>
          <a:srcRect b="47561" l="0" r="0" t="0"/>
          <a:stretch/>
        </p:blipFill>
        <p:spPr>
          <a:xfrm>
            <a:off x="421700" y="4336450"/>
            <a:ext cx="1735575" cy="628325"/>
          </a:xfrm>
          <a:prstGeom prst="rect">
            <a:avLst/>
          </a:prstGeom>
          <a:noFill/>
          <a:ln>
            <a:noFill/>
          </a:ln>
        </p:spPr>
      </p:pic>
      <p:pic>
        <p:nvPicPr>
          <p:cNvPr id="359" name="Google Shape;359;p29"/>
          <p:cNvPicPr preferRelativeResize="0"/>
          <p:nvPr/>
        </p:nvPicPr>
        <p:blipFill>
          <a:blip r:embed="rId5">
            <a:alphaModFix/>
          </a:blip>
          <a:stretch>
            <a:fillRect/>
          </a:stretch>
        </p:blipFill>
        <p:spPr>
          <a:xfrm>
            <a:off x="2242400" y="4293462"/>
            <a:ext cx="1465025" cy="714325"/>
          </a:xfrm>
          <a:prstGeom prst="rect">
            <a:avLst/>
          </a:prstGeom>
          <a:noFill/>
          <a:ln>
            <a:noFill/>
          </a:ln>
        </p:spPr>
      </p:pic>
      <p:sp>
        <p:nvSpPr>
          <p:cNvPr id="360" name="Google Shape;360;p29"/>
          <p:cNvSpPr txBox="1"/>
          <p:nvPr/>
        </p:nvSpPr>
        <p:spPr>
          <a:xfrm>
            <a:off x="3882500" y="4358100"/>
            <a:ext cx="4624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latin typeface="Lato"/>
                <a:ea typeface="Lato"/>
                <a:cs typeface="Lato"/>
                <a:sym typeface="Lato"/>
              </a:rPr>
              <a:t>Máster en Gestión y Tecnologías de Procesos de Negocio</a:t>
            </a:r>
            <a:endParaRPr b="1" sz="1300">
              <a:latin typeface="Lato"/>
              <a:ea typeface="Lato"/>
              <a:cs typeface="Lato"/>
              <a:sym typeface="Lato"/>
            </a:endParaRPr>
          </a:p>
          <a:p>
            <a:pPr indent="0" lvl="0" marL="0" rtl="0" algn="ctr">
              <a:spcBef>
                <a:spcPts val="0"/>
              </a:spcBef>
              <a:spcAft>
                <a:spcPts val="0"/>
              </a:spcAft>
              <a:buNone/>
            </a:pPr>
            <a:r>
              <a:rPr b="1" lang="es" sz="1300">
                <a:latin typeface="Lato"/>
                <a:ea typeface="Lato"/>
                <a:cs typeface="Lato"/>
                <a:sym typeface="Lato"/>
              </a:rPr>
              <a:t>Universidad de Granada</a:t>
            </a:r>
            <a:endParaRPr b="1" sz="1300">
              <a:latin typeface="Lato"/>
              <a:ea typeface="Lato"/>
              <a:cs typeface="Lato"/>
              <a:sym typeface="Lato"/>
            </a:endParaRPr>
          </a:p>
        </p:txBody>
      </p:sp>
      <p:pic>
        <p:nvPicPr>
          <p:cNvPr id="361" name="Google Shape;361;p29"/>
          <p:cNvPicPr preferRelativeResize="0"/>
          <p:nvPr/>
        </p:nvPicPr>
        <p:blipFill>
          <a:blip r:embed="rId6">
            <a:alphaModFix amt="11000"/>
          </a:blip>
          <a:stretch>
            <a:fillRect/>
          </a:stretch>
        </p:blipFill>
        <p:spPr>
          <a:xfrm>
            <a:off x="2606150" y="859650"/>
            <a:ext cx="3881000" cy="3082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graphicFrame>
        <p:nvGraphicFramePr>
          <p:cNvPr id="366" name="Google Shape;366;p30"/>
          <p:cNvGraphicFramePr/>
          <p:nvPr/>
        </p:nvGraphicFramePr>
        <p:xfrm>
          <a:off x="1184513" y="762108"/>
          <a:ext cx="3000000" cy="3000000"/>
        </p:xfrm>
        <a:graphic>
          <a:graphicData uri="http://schemas.openxmlformats.org/drawingml/2006/table">
            <a:tbl>
              <a:tblPr>
                <a:noFill/>
                <a:tableStyleId>{149277BD-DE47-4BA5-94CB-A0CDE1423492}</a:tableStyleId>
              </a:tblPr>
              <a:tblGrid>
                <a:gridCol w="2444675"/>
                <a:gridCol w="667525"/>
                <a:gridCol w="534450"/>
                <a:gridCol w="2389875"/>
                <a:gridCol w="683175"/>
                <a:gridCol w="573600"/>
              </a:tblGrid>
              <a:tr h="378475">
                <a:tc gridSpan="3">
                  <a:txBody>
                    <a:bodyPr/>
                    <a:lstStyle/>
                    <a:p>
                      <a:pPr indent="0" lvl="0" marL="0" rtl="0" algn="ctr">
                        <a:spcBef>
                          <a:spcPts val="0"/>
                        </a:spcBef>
                        <a:spcAft>
                          <a:spcPts val="0"/>
                        </a:spcAft>
                        <a:buNone/>
                      </a:pPr>
                      <a:r>
                        <a:rPr b="1" lang="es" sz="1200">
                          <a:solidFill>
                            <a:srgbClr val="38761D"/>
                          </a:solidFill>
                          <a:latin typeface="Lato"/>
                          <a:ea typeface="Lato"/>
                          <a:cs typeface="Lato"/>
                          <a:sym typeface="Lato"/>
                        </a:rPr>
                        <a:t>Normalización min-max</a:t>
                      </a:r>
                      <a:endParaRPr b="1" sz="1200">
                        <a:solidFill>
                          <a:srgbClr val="38761D"/>
                        </a:solidFill>
                        <a:latin typeface="Lato"/>
                        <a:ea typeface="Lato"/>
                        <a:cs typeface="Lato"/>
                        <a:sym typeface="Lato"/>
                      </a:endParaRPr>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hMerge="1"/>
                <a:tc hMerge="1"/>
                <a:tc gridSpan="3">
                  <a:txBody>
                    <a:bodyPr/>
                    <a:lstStyle/>
                    <a:p>
                      <a:pPr indent="0" lvl="0" marL="0" rtl="0" algn="ctr">
                        <a:spcBef>
                          <a:spcPts val="0"/>
                        </a:spcBef>
                        <a:spcAft>
                          <a:spcPts val="0"/>
                        </a:spcAft>
                        <a:buNone/>
                      </a:pPr>
                      <a:r>
                        <a:rPr b="1" lang="es" sz="1200">
                          <a:solidFill>
                            <a:srgbClr val="990000"/>
                          </a:solidFill>
                          <a:latin typeface="Lato"/>
                          <a:ea typeface="Lato"/>
                          <a:cs typeface="Lato"/>
                          <a:sym typeface="Lato"/>
                        </a:rPr>
                        <a:t>Normalización l2</a:t>
                      </a:r>
                      <a:endParaRPr sz="1200">
                        <a:solidFill>
                          <a:srgbClr val="990000"/>
                        </a:solidFill>
                      </a:endParaRPr>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hMerge="1"/>
                <a:tc hMerge="1"/>
              </a:tr>
              <a:tr h="365925">
                <a:tc>
                  <a:txBody>
                    <a:bodyPr/>
                    <a:lstStyle/>
                    <a:p>
                      <a:pPr indent="0" lvl="0" marL="0" rtl="0" algn="ctr">
                        <a:spcBef>
                          <a:spcPts val="0"/>
                        </a:spcBef>
                        <a:spcAft>
                          <a:spcPts val="0"/>
                        </a:spcAft>
                        <a:buNone/>
                      </a:pPr>
                      <a:r>
                        <a:rPr b="1" lang="es" sz="1100">
                          <a:solidFill>
                            <a:srgbClr val="134F5C"/>
                          </a:solidFill>
                          <a:latin typeface="Lato"/>
                          <a:ea typeface="Lato"/>
                          <a:cs typeface="Lato"/>
                          <a:sym typeface="Lato"/>
                        </a:rPr>
                        <a:t>Descripción</a:t>
                      </a:r>
                      <a:endParaRPr b="1" sz="1100">
                        <a:solidFill>
                          <a:srgbClr val="134F5C"/>
                        </a:solidFill>
                        <a:latin typeface="Lato"/>
                        <a:ea typeface="Lato"/>
                        <a:cs typeface="Lato"/>
                        <a:sym typeface="Lato"/>
                      </a:endParaRPr>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solidFill>
                            <a:srgbClr val="134F5C"/>
                          </a:solidFill>
                          <a:latin typeface="Lato"/>
                          <a:ea typeface="Lato"/>
                          <a:cs typeface="Lato"/>
                          <a:sym typeface="Lato"/>
                        </a:rPr>
                        <a:t>Clúster</a:t>
                      </a:r>
                      <a:endParaRPr b="1" sz="1100">
                        <a:solidFill>
                          <a:srgbClr val="134F5C"/>
                        </a:solidFill>
                        <a:latin typeface="Lato"/>
                        <a:ea typeface="Lato"/>
                        <a:cs typeface="Lato"/>
                        <a:sym typeface="Lato"/>
                      </a:endParaRPr>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solidFill>
                            <a:srgbClr val="134F5C"/>
                          </a:solidFill>
                          <a:latin typeface="Lato"/>
                          <a:ea typeface="Lato"/>
                          <a:cs typeface="Lato"/>
                          <a:sym typeface="Lato"/>
                        </a:rPr>
                        <a:t>%</a:t>
                      </a:r>
                      <a:endParaRPr b="1" sz="1100">
                        <a:solidFill>
                          <a:srgbClr val="134F5C"/>
                        </a:solidFill>
                        <a:latin typeface="Lato"/>
                        <a:ea typeface="Lato"/>
                        <a:cs typeface="Lato"/>
                        <a:sym typeface="Lato"/>
                      </a:endParaRPr>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solidFill>
                            <a:srgbClr val="134F5C"/>
                          </a:solidFill>
                          <a:latin typeface="Lato"/>
                          <a:ea typeface="Lato"/>
                          <a:cs typeface="Lato"/>
                          <a:sym typeface="Lato"/>
                        </a:rPr>
                        <a:t>Descripción</a:t>
                      </a:r>
                      <a:endParaRPr b="1" sz="1100">
                        <a:solidFill>
                          <a:srgbClr val="134F5C"/>
                        </a:solidFill>
                        <a:latin typeface="Lato"/>
                        <a:ea typeface="Lato"/>
                        <a:cs typeface="Lato"/>
                        <a:sym typeface="Lato"/>
                      </a:endParaRPr>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solidFill>
                            <a:srgbClr val="134F5C"/>
                          </a:solidFill>
                          <a:latin typeface="Lato"/>
                          <a:ea typeface="Lato"/>
                          <a:cs typeface="Lato"/>
                          <a:sym typeface="Lato"/>
                        </a:rPr>
                        <a:t>Clúster</a:t>
                      </a:r>
                      <a:endParaRPr b="1" sz="1100">
                        <a:solidFill>
                          <a:srgbClr val="134F5C"/>
                        </a:solidFill>
                        <a:latin typeface="Lato"/>
                        <a:ea typeface="Lato"/>
                        <a:cs typeface="Lato"/>
                        <a:sym typeface="Lato"/>
                      </a:endParaRPr>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solidFill>
                            <a:srgbClr val="134F5C"/>
                          </a:solidFill>
                          <a:latin typeface="Lato"/>
                          <a:ea typeface="Lato"/>
                          <a:cs typeface="Lato"/>
                          <a:sym typeface="Lato"/>
                        </a:rPr>
                        <a:t>%</a:t>
                      </a:r>
                      <a:endParaRPr b="1" sz="1100">
                        <a:solidFill>
                          <a:srgbClr val="134F5C"/>
                        </a:solidFill>
                        <a:latin typeface="Lato"/>
                        <a:ea typeface="Lato"/>
                        <a:cs typeface="Lato"/>
                        <a:sym typeface="Lato"/>
                      </a:endParaRPr>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r>
              <a:tr h="362700">
                <a:tc>
                  <a:txBody>
                    <a:bodyPr/>
                    <a:lstStyle/>
                    <a:p>
                      <a:pPr indent="0" lvl="0" marL="0" rtl="0" algn="ctr">
                        <a:spcBef>
                          <a:spcPts val="0"/>
                        </a:spcBef>
                        <a:spcAft>
                          <a:spcPts val="0"/>
                        </a:spcAft>
                        <a:buNone/>
                      </a:pPr>
                      <a:r>
                        <a:rPr i="1" lang="es" sz="1100"/>
                        <a:t>Residentes reales</a:t>
                      </a:r>
                      <a:endParaRPr i="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lang="es" sz="1100"/>
                        <a:t>3</a:t>
                      </a:r>
                      <a:endParaRPr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t>11.17</a:t>
                      </a:r>
                      <a:endParaRPr b="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i="1" lang="es" sz="1100"/>
                        <a:t>Residentes reales</a:t>
                      </a:r>
                      <a:endParaRPr i="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lang="es" sz="1100"/>
                        <a:t>0</a:t>
                      </a:r>
                      <a:endParaRPr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t>8.55</a:t>
                      </a:r>
                      <a:endParaRPr b="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r>
              <a:tr h="362700">
                <a:tc>
                  <a:txBody>
                    <a:bodyPr/>
                    <a:lstStyle/>
                    <a:p>
                      <a:pPr indent="0" lvl="0" marL="0" rtl="0" algn="ctr">
                        <a:spcBef>
                          <a:spcPts val="0"/>
                        </a:spcBef>
                        <a:spcAft>
                          <a:spcPts val="0"/>
                        </a:spcAft>
                        <a:buNone/>
                      </a:pPr>
                      <a:r>
                        <a:rPr i="1" lang="es" sz="1100"/>
                        <a:t>Visitantes internacionales</a:t>
                      </a:r>
                      <a:endParaRPr i="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lang="es" sz="1100"/>
                        <a:t>1</a:t>
                      </a:r>
                      <a:endParaRPr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t>6.11</a:t>
                      </a:r>
                      <a:endParaRPr b="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rowSpan="2">
                  <a:txBody>
                    <a:bodyPr/>
                    <a:lstStyle/>
                    <a:p>
                      <a:pPr indent="0" lvl="0" marL="0" rtl="0" algn="ctr">
                        <a:spcBef>
                          <a:spcPts val="0"/>
                        </a:spcBef>
                        <a:spcAft>
                          <a:spcPts val="0"/>
                        </a:spcAft>
                        <a:buNone/>
                      </a:pPr>
                      <a:r>
                        <a:t/>
                      </a:r>
                      <a:endParaRPr i="1" sz="1100"/>
                    </a:p>
                    <a:p>
                      <a:pPr indent="0" lvl="0" marL="0" rtl="0" algn="ctr">
                        <a:spcBef>
                          <a:spcPts val="0"/>
                        </a:spcBef>
                        <a:spcAft>
                          <a:spcPts val="0"/>
                        </a:spcAft>
                        <a:buNone/>
                      </a:pPr>
                      <a:r>
                        <a:rPr i="1" lang="es" sz="1100"/>
                        <a:t>Visitantes internacionales</a:t>
                      </a:r>
                      <a:endParaRPr i="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rowSpan="2">
                  <a:txBody>
                    <a:bodyPr/>
                    <a:lstStyle/>
                    <a:p>
                      <a:pPr indent="0" lvl="0" marL="0" rtl="0" algn="ctr">
                        <a:spcBef>
                          <a:spcPts val="0"/>
                        </a:spcBef>
                        <a:spcAft>
                          <a:spcPts val="0"/>
                        </a:spcAft>
                        <a:buNone/>
                      </a:pPr>
                      <a:r>
                        <a:t/>
                      </a:r>
                      <a:endParaRPr sz="1100"/>
                    </a:p>
                    <a:p>
                      <a:pPr indent="0" lvl="0" marL="0" rtl="0" algn="ctr">
                        <a:spcBef>
                          <a:spcPts val="0"/>
                        </a:spcBef>
                        <a:spcAft>
                          <a:spcPts val="0"/>
                        </a:spcAft>
                        <a:buNone/>
                      </a:pPr>
                      <a:r>
                        <a:rPr lang="es" sz="1100"/>
                        <a:t>1</a:t>
                      </a:r>
                      <a:endParaRPr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rowSpan="2">
                  <a:txBody>
                    <a:bodyPr/>
                    <a:lstStyle/>
                    <a:p>
                      <a:pPr indent="0" lvl="0" marL="0" rtl="0" algn="ctr">
                        <a:spcBef>
                          <a:spcPts val="0"/>
                        </a:spcBef>
                        <a:spcAft>
                          <a:spcPts val="0"/>
                        </a:spcAft>
                        <a:buNone/>
                      </a:pPr>
                      <a:r>
                        <a:t/>
                      </a:r>
                      <a:endParaRPr b="1" sz="1100"/>
                    </a:p>
                    <a:p>
                      <a:pPr indent="0" lvl="0" marL="0" rtl="0" algn="ctr">
                        <a:spcBef>
                          <a:spcPts val="0"/>
                        </a:spcBef>
                        <a:spcAft>
                          <a:spcPts val="0"/>
                        </a:spcAft>
                        <a:buNone/>
                      </a:pPr>
                      <a:r>
                        <a:rPr b="1" lang="es" sz="1100"/>
                        <a:t>8.76</a:t>
                      </a:r>
                      <a:endParaRPr b="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r>
              <a:tr h="536200">
                <a:tc>
                  <a:txBody>
                    <a:bodyPr/>
                    <a:lstStyle/>
                    <a:p>
                      <a:pPr indent="0" lvl="0" marL="0" rtl="0" algn="ctr">
                        <a:spcBef>
                          <a:spcPts val="0"/>
                        </a:spcBef>
                        <a:spcAft>
                          <a:spcPts val="0"/>
                        </a:spcAft>
                        <a:buNone/>
                      </a:pPr>
                      <a:r>
                        <a:rPr i="1" lang="es" sz="1100"/>
                        <a:t>Residentes internacionales no registrados</a:t>
                      </a:r>
                      <a:endParaRPr i="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lang="es" sz="1100"/>
                        <a:t>6</a:t>
                      </a:r>
                      <a:endParaRPr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t>3.05</a:t>
                      </a:r>
                      <a:endParaRPr b="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vMerge="1"/>
                <a:tc vMerge="1"/>
                <a:tc vMerge="1"/>
              </a:tr>
              <a:tr h="536200">
                <a:tc>
                  <a:txBody>
                    <a:bodyPr/>
                    <a:lstStyle/>
                    <a:p>
                      <a:pPr indent="0" lvl="0" marL="0" rtl="0" algn="ctr">
                        <a:spcBef>
                          <a:spcPts val="0"/>
                        </a:spcBef>
                        <a:spcAft>
                          <a:spcPts val="0"/>
                        </a:spcAft>
                        <a:buNone/>
                      </a:pPr>
                      <a:r>
                        <a:rPr i="1" lang="es" sz="1100"/>
                        <a:t>Residentes nacionales no registrados</a:t>
                      </a:r>
                      <a:endParaRPr i="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lang="es" sz="1100"/>
                        <a:t>4</a:t>
                      </a:r>
                      <a:endParaRPr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t>8.55</a:t>
                      </a:r>
                      <a:endParaRPr b="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i="1" lang="es" sz="1100"/>
                        <a:t>Residentes nacionales no registrados</a:t>
                      </a:r>
                      <a:endParaRPr i="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lang="es" sz="1100"/>
                        <a:t>2</a:t>
                      </a:r>
                      <a:endParaRPr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t>4.36</a:t>
                      </a:r>
                      <a:endParaRPr b="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r>
              <a:tr h="536200">
                <a:tc>
                  <a:txBody>
                    <a:bodyPr/>
                    <a:lstStyle/>
                    <a:p>
                      <a:pPr indent="0" lvl="0" marL="0" rtl="0" algn="ctr">
                        <a:spcBef>
                          <a:spcPts val="0"/>
                        </a:spcBef>
                        <a:spcAft>
                          <a:spcPts val="0"/>
                        </a:spcAft>
                        <a:buNone/>
                      </a:pPr>
                      <a:r>
                        <a:rPr i="1" lang="es" sz="1100"/>
                        <a:t>Visitantes de Granada que pernoctan 1-2 noches</a:t>
                      </a:r>
                      <a:endParaRPr i="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lang="es" sz="1100"/>
                        <a:t>0</a:t>
                      </a:r>
                      <a:endParaRPr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t>15.04</a:t>
                      </a:r>
                      <a:endParaRPr b="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rowSpan="3">
                  <a:txBody>
                    <a:bodyPr/>
                    <a:lstStyle/>
                    <a:p>
                      <a:pPr indent="0" lvl="0" marL="0" rtl="0" algn="ctr">
                        <a:spcBef>
                          <a:spcPts val="0"/>
                        </a:spcBef>
                        <a:spcAft>
                          <a:spcPts val="0"/>
                        </a:spcAft>
                        <a:buNone/>
                      </a:pPr>
                      <a:r>
                        <a:t/>
                      </a:r>
                      <a:endParaRPr i="1" sz="1100"/>
                    </a:p>
                    <a:p>
                      <a:pPr indent="0" lvl="0" marL="0" rtl="0" algn="ctr">
                        <a:spcBef>
                          <a:spcPts val="0"/>
                        </a:spcBef>
                        <a:spcAft>
                          <a:spcPts val="0"/>
                        </a:spcAft>
                        <a:buNone/>
                      </a:pPr>
                      <a:r>
                        <a:t/>
                      </a:r>
                      <a:endParaRPr i="1" sz="1100"/>
                    </a:p>
                    <a:p>
                      <a:pPr indent="0" lvl="0" marL="0" rtl="0" algn="ctr">
                        <a:spcBef>
                          <a:spcPts val="0"/>
                        </a:spcBef>
                        <a:spcAft>
                          <a:spcPts val="0"/>
                        </a:spcAft>
                        <a:buNone/>
                      </a:pPr>
                      <a:r>
                        <a:t/>
                      </a:r>
                      <a:endParaRPr i="1" sz="1100"/>
                    </a:p>
                    <a:p>
                      <a:pPr indent="0" lvl="0" marL="0" rtl="0" algn="ctr">
                        <a:spcBef>
                          <a:spcPts val="0"/>
                        </a:spcBef>
                        <a:spcAft>
                          <a:spcPts val="0"/>
                        </a:spcAft>
                        <a:buNone/>
                      </a:pPr>
                      <a:r>
                        <a:rPr i="1" lang="es" sz="1100"/>
                        <a:t>Visitantes nacionales</a:t>
                      </a:r>
                      <a:endParaRPr i="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rowSpan="3">
                  <a:txBody>
                    <a:bodyPr/>
                    <a:lstStyle/>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rPr lang="es" sz="1100"/>
                        <a:t>3</a:t>
                      </a:r>
                      <a:endParaRPr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rowSpan="3">
                  <a:txBody>
                    <a:bodyPr/>
                    <a:lstStyle/>
                    <a:p>
                      <a:pPr indent="0" lvl="0" marL="0" rtl="0" algn="ctr">
                        <a:spcBef>
                          <a:spcPts val="0"/>
                        </a:spcBef>
                        <a:spcAft>
                          <a:spcPts val="0"/>
                        </a:spcAft>
                        <a:buNone/>
                      </a:pPr>
                      <a:r>
                        <a:t/>
                      </a:r>
                      <a:endParaRPr b="1" sz="1100"/>
                    </a:p>
                    <a:p>
                      <a:pPr indent="0" lvl="0" marL="0" rtl="0" algn="ctr">
                        <a:spcBef>
                          <a:spcPts val="0"/>
                        </a:spcBef>
                        <a:spcAft>
                          <a:spcPts val="0"/>
                        </a:spcAft>
                        <a:buNone/>
                      </a:pPr>
                      <a:r>
                        <a:t/>
                      </a:r>
                      <a:endParaRPr b="1" sz="1100"/>
                    </a:p>
                    <a:p>
                      <a:pPr indent="0" lvl="0" marL="0" rtl="0" algn="ctr">
                        <a:spcBef>
                          <a:spcPts val="0"/>
                        </a:spcBef>
                        <a:spcAft>
                          <a:spcPts val="0"/>
                        </a:spcAft>
                        <a:buNone/>
                      </a:pPr>
                      <a:r>
                        <a:t/>
                      </a:r>
                      <a:endParaRPr b="1" sz="1100"/>
                    </a:p>
                    <a:p>
                      <a:pPr indent="0" lvl="0" marL="0" rtl="0" algn="ctr">
                        <a:spcBef>
                          <a:spcPts val="0"/>
                        </a:spcBef>
                        <a:spcAft>
                          <a:spcPts val="0"/>
                        </a:spcAft>
                        <a:buNone/>
                      </a:pPr>
                      <a:r>
                        <a:rPr b="1" lang="es" sz="1100"/>
                        <a:t>78.33</a:t>
                      </a:r>
                      <a:endParaRPr b="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r>
              <a:tr h="309150">
                <a:tc>
                  <a:txBody>
                    <a:bodyPr/>
                    <a:lstStyle/>
                    <a:p>
                      <a:pPr indent="0" lvl="0" marL="0" rtl="0" algn="ctr">
                        <a:spcBef>
                          <a:spcPts val="0"/>
                        </a:spcBef>
                        <a:spcAft>
                          <a:spcPts val="0"/>
                        </a:spcAft>
                        <a:buNone/>
                      </a:pPr>
                      <a:r>
                        <a:rPr i="1" lang="es" sz="1100"/>
                        <a:t>Visitantes nacionales</a:t>
                      </a:r>
                      <a:endParaRPr i="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lang="es" sz="1100"/>
                        <a:t>2</a:t>
                      </a:r>
                      <a:endParaRPr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t>8.58</a:t>
                      </a:r>
                      <a:endParaRPr b="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vMerge="1"/>
                <a:tc vMerge="1"/>
                <a:tc vMerge="1"/>
              </a:tr>
              <a:tr h="513550">
                <a:tc>
                  <a:txBody>
                    <a:bodyPr/>
                    <a:lstStyle/>
                    <a:p>
                      <a:pPr indent="0" lvl="0" marL="0" rtl="0" algn="ctr">
                        <a:spcBef>
                          <a:spcPts val="0"/>
                        </a:spcBef>
                        <a:spcAft>
                          <a:spcPts val="0"/>
                        </a:spcAft>
                        <a:buNone/>
                      </a:pPr>
                      <a:r>
                        <a:rPr i="1" lang="es" sz="1100"/>
                        <a:t>Visitantes de Granada que no pernoctan</a:t>
                      </a:r>
                      <a:endParaRPr i="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lang="es" sz="1100"/>
                        <a:t>5</a:t>
                      </a:r>
                      <a:endParaRPr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a:txBody>
                    <a:bodyPr/>
                    <a:lstStyle/>
                    <a:p>
                      <a:pPr indent="0" lvl="0" marL="0" rtl="0" algn="ctr">
                        <a:spcBef>
                          <a:spcPts val="0"/>
                        </a:spcBef>
                        <a:spcAft>
                          <a:spcPts val="0"/>
                        </a:spcAft>
                        <a:buNone/>
                      </a:pPr>
                      <a:r>
                        <a:rPr b="1" lang="es" sz="1100"/>
                        <a:t>47.50</a:t>
                      </a:r>
                      <a:endParaRPr b="1" sz="1100"/>
                    </a:p>
                  </a:txBody>
                  <a:tcPr marT="91425" marB="91425" marR="91425" marL="91425">
                    <a:lnL cap="flat" cmpd="sng" w="9525">
                      <a:solidFill>
                        <a:srgbClr val="111111"/>
                      </a:solidFill>
                      <a:prstDash val="solid"/>
                      <a:round/>
                      <a:headEnd len="sm" w="sm" type="none"/>
                      <a:tailEnd len="sm" w="sm" type="none"/>
                    </a:lnL>
                    <a:lnR cap="flat" cmpd="sng" w="9525">
                      <a:solidFill>
                        <a:srgbClr val="111111"/>
                      </a:solidFill>
                      <a:prstDash val="solid"/>
                      <a:round/>
                      <a:headEnd len="sm" w="sm" type="none"/>
                      <a:tailEnd len="sm" w="sm" type="none"/>
                    </a:lnR>
                    <a:lnT cap="flat" cmpd="sng" w="9525">
                      <a:solidFill>
                        <a:srgbClr val="111111"/>
                      </a:solidFill>
                      <a:prstDash val="solid"/>
                      <a:round/>
                      <a:headEnd len="sm" w="sm" type="none"/>
                      <a:tailEnd len="sm" w="sm" type="none"/>
                    </a:lnT>
                    <a:lnB cap="flat" cmpd="sng" w="9525">
                      <a:solidFill>
                        <a:srgbClr val="111111"/>
                      </a:solidFill>
                      <a:prstDash val="solid"/>
                      <a:round/>
                      <a:headEnd len="sm" w="sm" type="none"/>
                      <a:tailEnd len="sm" w="sm" type="none"/>
                    </a:lnB>
                  </a:tcPr>
                </a:tc>
                <a:tc vMerge="1"/>
                <a:tc vMerge="1"/>
                <a:tc vMerge="1"/>
              </a:tr>
            </a:tbl>
          </a:graphicData>
        </a:graphic>
      </p:graphicFrame>
      <p:sp>
        <p:nvSpPr>
          <p:cNvPr id="367" name="Google Shape;367;p30"/>
          <p:cNvSpPr txBox="1"/>
          <p:nvPr/>
        </p:nvSpPr>
        <p:spPr>
          <a:xfrm>
            <a:off x="1326050" y="42350"/>
            <a:ext cx="488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latin typeface="Lato"/>
                <a:ea typeface="Lato"/>
                <a:cs typeface="Lato"/>
                <a:sym typeface="Lato"/>
              </a:rPr>
              <a:t>Resultados</a:t>
            </a:r>
            <a:endParaRPr b="1" sz="2400">
              <a:latin typeface="Lato"/>
              <a:ea typeface="Lato"/>
              <a:cs typeface="Lato"/>
              <a:sym typeface="Lato"/>
            </a:endParaRPr>
          </a:p>
        </p:txBody>
      </p:sp>
      <p:cxnSp>
        <p:nvCxnSpPr>
          <p:cNvPr id="368" name="Google Shape;368;p30"/>
          <p:cNvCxnSpPr/>
          <p:nvPr/>
        </p:nvCxnSpPr>
        <p:spPr>
          <a:xfrm>
            <a:off x="1285850" y="568900"/>
            <a:ext cx="7293300" cy="8400"/>
          </a:xfrm>
          <a:prstGeom prst="straightConnector1">
            <a:avLst/>
          </a:prstGeom>
          <a:noFill/>
          <a:ln cap="flat" cmpd="sng" w="28575">
            <a:solidFill>
              <a:schemeClr val="dk2"/>
            </a:solidFill>
            <a:prstDash val="solid"/>
            <a:round/>
            <a:headEnd len="med" w="med" type="none"/>
            <a:tailEnd len="med" w="med" type="none"/>
          </a:ln>
        </p:spPr>
      </p:cxnSp>
      <p:sp>
        <p:nvSpPr>
          <p:cNvPr id="369" name="Google Shape;36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370" name="Google Shape;370;p30"/>
          <p:cNvSpPr/>
          <p:nvPr/>
        </p:nvSpPr>
        <p:spPr>
          <a:xfrm>
            <a:off x="213500" y="4559250"/>
            <a:ext cx="494400" cy="4155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100"/>
              <a:t>12</a:t>
            </a:r>
            <a:endParaRPr b="1" sz="1100"/>
          </a:p>
        </p:txBody>
      </p:sp>
      <p:pic>
        <p:nvPicPr>
          <p:cNvPr id="371" name="Google Shape;371;p30"/>
          <p:cNvPicPr preferRelativeResize="0"/>
          <p:nvPr/>
        </p:nvPicPr>
        <p:blipFill>
          <a:blip r:embed="rId3">
            <a:alphaModFix amt="67000"/>
          </a:blip>
          <a:stretch>
            <a:fillRect/>
          </a:stretch>
        </p:blipFill>
        <p:spPr>
          <a:xfrm>
            <a:off x="145450" y="54100"/>
            <a:ext cx="1039075" cy="825350"/>
          </a:xfrm>
          <a:prstGeom prst="rect">
            <a:avLst/>
          </a:prstGeom>
          <a:noFill/>
          <a:ln>
            <a:noFill/>
          </a:ln>
        </p:spPr>
      </p:pic>
      <p:sp>
        <p:nvSpPr>
          <p:cNvPr id="372" name="Google Shape;372;p30"/>
          <p:cNvSpPr txBox="1"/>
          <p:nvPr/>
        </p:nvSpPr>
        <p:spPr>
          <a:xfrm>
            <a:off x="5048750" y="159450"/>
            <a:ext cx="3092100" cy="3540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i="1" lang="es" sz="1100">
                <a:latin typeface="Lato"/>
                <a:ea typeface="Lato"/>
                <a:cs typeface="Lato"/>
                <a:sym typeface="Lato"/>
              </a:rPr>
              <a:t>Apartado 4. Resultados. 6/6 </a:t>
            </a:r>
            <a:endParaRPr i="1" sz="1100">
              <a:latin typeface="Lato"/>
              <a:ea typeface="Lato"/>
              <a:cs typeface="Lato"/>
              <a:sym typeface="Lato"/>
            </a:endParaRPr>
          </a:p>
        </p:txBody>
      </p:sp>
      <p:sp>
        <p:nvSpPr>
          <p:cNvPr id="373" name="Google Shape;373;p30"/>
          <p:cNvSpPr txBox="1"/>
          <p:nvPr/>
        </p:nvSpPr>
        <p:spPr>
          <a:xfrm>
            <a:off x="288950" y="1326038"/>
            <a:ext cx="99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Lato"/>
              <a:ea typeface="Lato"/>
              <a:cs typeface="Lato"/>
              <a:sym typeface="Lato"/>
            </a:endParaRPr>
          </a:p>
        </p:txBody>
      </p:sp>
      <p:sp>
        <p:nvSpPr>
          <p:cNvPr id="374" name="Google Shape;374;p30"/>
          <p:cNvSpPr txBox="1"/>
          <p:nvPr/>
        </p:nvSpPr>
        <p:spPr>
          <a:xfrm>
            <a:off x="1072950" y="4731000"/>
            <a:ext cx="4888200" cy="323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s" sz="900">
                <a:solidFill>
                  <a:srgbClr val="111111"/>
                </a:solidFill>
                <a:highlight>
                  <a:schemeClr val="dk1"/>
                </a:highlight>
                <a:latin typeface="Lato"/>
                <a:ea typeface="Lato"/>
                <a:cs typeface="Lato"/>
                <a:sym typeface="Lato"/>
              </a:rPr>
              <a:t>Tabla 3. </a:t>
            </a:r>
            <a:r>
              <a:rPr lang="es" sz="900">
                <a:solidFill>
                  <a:srgbClr val="111111"/>
                </a:solidFill>
                <a:highlight>
                  <a:schemeClr val="dk1"/>
                </a:highlight>
                <a:latin typeface="Lato"/>
                <a:ea typeface="Lato"/>
                <a:cs typeface="Lato"/>
                <a:sym typeface="Lato"/>
              </a:rPr>
              <a:t>Comparación de los resultados de los clusters para cada normalización. (Elab. propia)</a:t>
            </a:r>
            <a:endParaRPr/>
          </a:p>
        </p:txBody>
      </p:sp>
      <p:pic>
        <p:nvPicPr>
          <p:cNvPr descr="Gestión y Tecnologías de Procesos de Negocio &gt; Presentación | Universidad  de Granada" id="375" name="Google Shape;375;p30"/>
          <p:cNvPicPr preferRelativeResize="0"/>
          <p:nvPr/>
        </p:nvPicPr>
        <p:blipFill rotWithShape="1">
          <a:blip r:embed="rId4">
            <a:alphaModFix/>
          </a:blip>
          <a:srcRect b="69223" l="0" r="0" t="0"/>
          <a:stretch/>
        </p:blipFill>
        <p:spPr>
          <a:xfrm>
            <a:off x="8140750" y="174900"/>
            <a:ext cx="734875" cy="323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cxnSp>
        <p:nvCxnSpPr>
          <p:cNvPr id="78" name="Google Shape;78;p14"/>
          <p:cNvCxnSpPr/>
          <p:nvPr/>
        </p:nvCxnSpPr>
        <p:spPr>
          <a:xfrm>
            <a:off x="382800" y="4453738"/>
            <a:ext cx="8378400" cy="0"/>
          </a:xfrm>
          <a:prstGeom prst="straightConnector1">
            <a:avLst/>
          </a:prstGeom>
          <a:noFill/>
          <a:ln cap="flat" cmpd="sng" w="9525">
            <a:solidFill>
              <a:schemeClr val="dk2"/>
            </a:solidFill>
            <a:prstDash val="solid"/>
            <a:round/>
            <a:headEnd len="med" w="med" type="none"/>
            <a:tailEnd len="med" w="med" type="none"/>
          </a:ln>
        </p:spPr>
      </p:cxnSp>
      <p:sp>
        <p:nvSpPr>
          <p:cNvPr id="79" name="Google Shape;79;p14"/>
          <p:cNvSpPr txBox="1"/>
          <p:nvPr/>
        </p:nvSpPr>
        <p:spPr>
          <a:xfrm>
            <a:off x="1336100" y="54100"/>
            <a:ext cx="488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latin typeface="Lato"/>
                <a:ea typeface="Lato"/>
                <a:cs typeface="Lato"/>
                <a:sym typeface="Lato"/>
              </a:rPr>
              <a:t>Índice</a:t>
            </a:r>
            <a:endParaRPr b="1" sz="2400">
              <a:latin typeface="Lato"/>
              <a:ea typeface="Lato"/>
              <a:cs typeface="Lato"/>
              <a:sym typeface="Lato"/>
            </a:endParaRPr>
          </a:p>
        </p:txBody>
      </p:sp>
      <p:sp>
        <p:nvSpPr>
          <p:cNvPr id="80" name="Google Shape;80;p14"/>
          <p:cNvSpPr txBox="1"/>
          <p:nvPr/>
        </p:nvSpPr>
        <p:spPr>
          <a:xfrm>
            <a:off x="3651825" y="4511750"/>
            <a:ext cx="5109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000">
                <a:latin typeface="Lato"/>
                <a:ea typeface="Lato"/>
                <a:cs typeface="Lato"/>
                <a:sym typeface="Lato"/>
              </a:rPr>
              <a:t>Trabajo Fin de Máster</a:t>
            </a:r>
            <a:endParaRPr b="1" sz="1000">
              <a:latin typeface="Lato"/>
              <a:ea typeface="Lato"/>
              <a:cs typeface="Lato"/>
              <a:sym typeface="Lato"/>
            </a:endParaRPr>
          </a:p>
          <a:p>
            <a:pPr indent="0" lvl="0" marL="0" rtl="0" algn="ctr">
              <a:spcBef>
                <a:spcPts val="0"/>
              </a:spcBef>
              <a:spcAft>
                <a:spcPts val="0"/>
              </a:spcAft>
              <a:buNone/>
            </a:pPr>
            <a:r>
              <a:rPr b="1" lang="es" sz="1000">
                <a:latin typeface="Lato"/>
                <a:ea typeface="Lato"/>
                <a:cs typeface="Lato"/>
                <a:sym typeface="Lato"/>
              </a:rPr>
              <a:t>Máster en Gestión y Tecnologías de Procesos de Negocio.</a:t>
            </a:r>
            <a:endParaRPr b="1" sz="1000">
              <a:latin typeface="Lato"/>
              <a:ea typeface="Lato"/>
              <a:cs typeface="Lato"/>
              <a:sym typeface="Lato"/>
            </a:endParaRPr>
          </a:p>
        </p:txBody>
      </p:sp>
      <p:cxnSp>
        <p:nvCxnSpPr>
          <p:cNvPr id="81" name="Google Shape;81;p14"/>
          <p:cNvCxnSpPr/>
          <p:nvPr/>
        </p:nvCxnSpPr>
        <p:spPr>
          <a:xfrm>
            <a:off x="1285850" y="568900"/>
            <a:ext cx="7293300" cy="8400"/>
          </a:xfrm>
          <a:prstGeom prst="straightConnector1">
            <a:avLst/>
          </a:prstGeom>
          <a:noFill/>
          <a:ln cap="flat" cmpd="sng" w="28575">
            <a:solidFill>
              <a:schemeClr val="dk2"/>
            </a:solidFill>
            <a:prstDash val="solid"/>
            <a:round/>
            <a:headEnd len="med" w="med" type="none"/>
            <a:tailEnd len="med" w="med" type="none"/>
          </a:ln>
        </p:spPr>
      </p:cxnSp>
      <p:sp>
        <p:nvSpPr>
          <p:cNvPr id="82" name="Google Shape;82;p14"/>
          <p:cNvSpPr txBox="1"/>
          <p:nvPr/>
        </p:nvSpPr>
        <p:spPr>
          <a:xfrm>
            <a:off x="1015775" y="779900"/>
            <a:ext cx="7293300" cy="3540300"/>
          </a:xfrm>
          <a:prstGeom prst="rect">
            <a:avLst/>
          </a:prstGeom>
          <a:noFill/>
          <a:ln>
            <a:noFill/>
          </a:ln>
        </p:spPr>
        <p:txBody>
          <a:bodyPr anchorCtr="0" anchor="t" bIns="91425" lIns="91425" spcFirstLastPara="1" rIns="91425" wrap="square" tIns="91425">
            <a:spAutoFit/>
          </a:bodyPr>
          <a:lstStyle/>
          <a:p>
            <a:pPr indent="-400050" lvl="0" marL="809999" rtl="0" algn="l">
              <a:spcBef>
                <a:spcPts val="360"/>
              </a:spcBef>
              <a:spcAft>
                <a:spcPts val="0"/>
              </a:spcAft>
              <a:buSzPts val="2700"/>
              <a:buFont typeface="Lato"/>
              <a:buAutoNum type="arabicPeriod"/>
            </a:pPr>
            <a:r>
              <a:rPr lang="es" sz="2700">
                <a:latin typeface="Lato"/>
                <a:ea typeface="Lato"/>
                <a:cs typeface="Lato"/>
                <a:sym typeface="Lato"/>
              </a:rPr>
              <a:t>Introducción</a:t>
            </a:r>
            <a:endParaRPr sz="2700">
              <a:latin typeface="Lato"/>
              <a:ea typeface="Lato"/>
              <a:cs typeface="Lato"/>
              <a:sym typeface="Lato"/>
            </a:endParaRPr>
          </a:p>
          <a:p>
            <a:pPr indent="0" lvl="0" marL="809999" rtl="0" algn="l">
              <a:spcBef>
                <a:spcPts val="360"/>
              </a:spcBef>
              <a:spcAft>
                <a:spcPts val="0"/>
              </a:spcAft>
              <a:buNone/>
            </a:pPr>
            <a:r>
              <a:rPr lang="es" sz="2400">
                <a:solidFill>
                  <a:srgbClr val="434343"/>
                </a:solidFill>
                <a:latin typeface="Lato"/>
                <a:ea typeface="Lato"/>
                <a:cs typeface="Lato"/>
                <a:sym typeface="Lato"/>
              </a:rPr>
              <a:t>1.1. Motivación</a:t>
            </a:r>
            <a:endParaRPr sz="2400">
              <a:solidFill>
                <a:srgbClr val="434343"/>
              </a:solidFill>
              <a:latin typeface="Lato"/>
              <a:ea typeface="Lato"/>
              <a:cs typeface="Lato"/>
              <a:sym typeface="Lato"/>
            </a:endParaRPr>
          </a:p>
          <a:p>
            <a:pPr indent="0" lvl="0" marL="809999" rtl="0" algn="l">
              <a:spcBef>
                <a:spcPts val="360"/>
              </a:spcBef>
              <a:spcAft>
                <a:spcPts val="0"/>
              </a:spcAft>
              <a:buNone/>
            </a:pPr>
            <a:r>
              <a:rPr lang="es" sz="2400">
                <a:solidFill>
                  <a:srgbClr val="434343"/>
                </a:solidFill>
                <a:latin typeface="Lato"/>
                <a:ea typeface="Lato"/>
                <a:cs typeface="Lato"/>
                <a:sym typeface="Lato"/>
              </a:rPr>
              <a:t>1.2. Objetivos</a:t>
            </a:r>
            <a:endParaRPr sz="2400">
              <a:solidFill>
                <a:srgbClr val="434343"/>
              </a:solidFill>
              <a:latin typeface="Lato"/>
              <a:ea typeface="Lato"/>
              <a:cs typeface="Lato"/>
              <a:sym typeface="Lato"/>
            </a:endParaRPr>
          </a:p>
          <a:p>
            <a:pPr indent="-400050" lvl="0" marL="809999" rtl="0" algn="l">
              <a:spcBef>
                <a:spcPts val="0"/>
              </a:spcBef>
              <a:spcAft>
                <a:spcPts val="0"/>
              </a:spcAft>
              <a:buSzPts val="2700"/>
              <a:buFont typeface="Lato"/>
              <a:buAutoNum type="arabicPeriod"/>
            </a:pPr>
            <a:r>
              <a:rPr lang="es" sz="2700">
                <a:latin typeface="Lato"/>
                <a:ea typeface="Lato"/>
                <a:cs typeface="Lato"/>
                <a:sym typeface="Lato"/>
              </a:rPr>
              <a:t>Caso de Estudio</a:t>
            </a:r>
            <a:endParaRPr sz="2700">
              <a:latin typeface="Lato"/>
              <a:ea typeface="Lato"/>
              <a:cs typeface="Lato"/>
              <a:sym typeface="Lato"/>
            </a:endParaRPr>
          </a:p>
          <a:p>
            <a:pPr indent="-400050" lvl="0" marL="809999" rtl="0" algn="l">
              <a:spcBef>
                <a:spcPts val="0"/>
              </a:spcBef>
              <a:spcAft>
                <a:spcPts val="0"/>
              </a:spcAft>
              <a:buSzPts val="2700"/>
              <a:buFont typeface="Lato"/>
              <a:buAutoNum type="arabicPeriod"/>
            </a:pPr>
            <a:r>
              <a:rPr lang="es" sz="2700">
                <a:latin typeface="Lato"/>
                <a:ea typeface="Lato"/>
                <a:cs typeface="Lato"/>
                <a:sym typeface="Lato"/>
              </a:rPr>
              <a:t>Clustering Pipeline</a:t>
            </a:r>
            <a:endParaRPr sz="2700">
              <a:latin typeface="Lato"/>
              <a:ea typeface="Lato"/>
              <a:cs typeface="Lato"/>
              <a:sym typeface="Lato"/>
            </a:endParaRPr>
          </a:p>
          <a:p>
            <a:pPr indent="-400050" lvl="0" marL="809999" rtl="0" algn="l">
              <a:spcBef>
                <a:spcPts val="0"/>
              </a:spcBef>
              <a:spcAft>
                <a:spcPts val="0"/>
              </a:spcAft>
              <a:buSzPts val="2700"/>
              <a:buFont typeface="Lato"/>
              <a:buAutoNum type="arabicPeriod"/>
            </a:pPr>
            <a:r>
              <a:rPr lang="es" sz="2700">
                <a:latin typeface="Lato"/>
                <a:ea typeface="Lato"/>
                <a:cs typeface="Lato"/>
                <a:sym typeface="Lato"/>
              </a:rPr>
              <a:t>Resultados</a:t>
            </a:r>
            <a:endParaRPr sz="2700">
              <a:latin typeface="Lato"/>
              <a:ea typeface="Lato"/>
              <a:cs typeface="Lato"/>
              <a:sym typeface="Lato"/>
            </a:endParaRPr>
          </a:p>
          <a:p>
            <a:pPr indent="-400050" lvl="0" marL="809999" rtl="0" algn="l">
              <a:spcBef>
                <a:spcPts val="0"/>
              </a:spcBef>
              <a:spcAft>
                <a:spcPts val="0"/>
              </a:spcAft>
              <a:buSzPts val="2700"/>
              <a:buFont typeface="Lato"/>
              <a:buAutoNum type="arabicPeriod"/>
            </a:pPr>
            <a:r>
              <a:rPr lang="es" sz="2700">
                <a:latin typeface="Lato"/>
                <a:ea typeface="Lato"/>
                <a:cs typeface="Lato"/>
                <a:sym typeface="Lato"/>
              </a:rPr>
              <a:t>Conclusiones</a:t>
            </a:r>
            <a:endParaRPr sz="2700">
              <a:latin typeface="Lato"/>
              <a:ea typeface="Lato"/>
              <a:cs typeface="Lato"/>
              <a:sym typeface="Lato"/>
            </a:endParaRPr>
          </a:p>
          <a:p>
            <a:pPr indent="457200" lvl="0" marL="457200" rtl="0" algn="l">
              <a:spcBef>
                <a:spcPts val="0"/>
              </a:spcBef>
              <a:spcAft>
                <a:spcPts val="0"/>
              </a:spcAft>
              <a:buNone/>
            </a:pPr>
            <a:r>
              <a:rPr lang="es" sz="2400">
                <a:solidFill>
                  <a:srgbClr val="434343"/>
                </a:solidFill>
                <a:latin typeface="Lato"/>
                <a:ea typeface="Lato"/>
                <a:cs typeface="Lato"/>
                <a:sym typeface="Lato"/>
              </a:rPr>
              <a:t>5</a:t>
            </a:r>
            <a:r>
              <a:rPr lang="es" sz="2400">
                <a:solidFill>
                  <a:srgbClr val="434343"/>
                </a:solidFill>
                <a:latin typeface="Lato"/>
                <a:ea typeface="Lato"/>
                <a:cs typeface="Lato"/>
                <a:sym typeface="Lato"/>
              </a:rPr>
              <a:t>.1. Limitaciones y Trabajo Futuro</a:t>
            </a:r>
            <a:endParaRPr sz="2400">
              <a:solidFill>
                <a:srgbClr val="434343"/>
              </a:solidFill>
              <a:latin typeface="Lato"/>
              <a:ea typeface="Lato"/>
              <a:cs typeface="Lato"/>
              <a:sym typeface="Lato"/>
            </a:endParaRPr>
          </a:p>
          <a:p>
            <a:pPr indent="0" lvl="0" marL="914400" rtl="0" algn="l">
              <a:spcBef>
                <a:spcPts val="0"/>
              </a:spcBef>
              <a:spcAft>
                <a:spcPts val="0"/>
              </a:spcAft>
              <a:buNone/>
            </a:pPr>
            <a:r>
              <a:t/>
            </a:r>
            <a:endParaRPr sz="500"/>
          </a:p>
        </p:txBody>
      </p:sp>
      <p:sp>
        <p:nvSpPr>
          <p:cNvPr id="83" name="Google Shape;8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descr="Gestión y Tecnologías de Procesos de Negocio &gt; Presentación | Universidad  de Granada" id="84" name="Google Shape;84;p14"/>
          <p:cNvPicPr preferRelativeResize="0"/>
          <p:nvPr/>
        </p:nvPicPr>
        <p:blipFill rotWithShape="1">
          <a:blip r:embed="rId3">
            <a:alphaModFix/>
          </a:blip>
          <a:srcRect b="69223" l="0" r="0" t="0"/>
          <a:stretch/>
        </p:blipFill>
        <p:spPr>
          <a:xfrm>
            <a:off x="1657975" y="4571174"/>
            <a:ext cx="895217" cy="393601"/>
          </a:xfrm>
          <a:prstGeom prst="rect">
            <a:avLst/>
          </a:prstGeom>
          <a:noFill/>
          <a:ln>
            <a:noFill/>
          </a:ln>
        </p:spPr>
      </p:pic>
      <p:pic>
        <p:nvPicPr>
          <p:cNvPr id="85" name="Google Shape;85;p14"/>
          <p:cNvPicPr preferRelativeResize="0"/>
          <p:nvPr/>
        </p:nvPicPr>
        <p:blipFill rotWithShape="1">
          <a:blip r:embed="rId4">
            <a:alphaModFix/>
          </a:blip>
          <a:srcRect b="47561" l="0" r="0" t="0"/>
          <a:stretch/>
        </p:blipFill>
        <p:spPr>
          <a:xfrm>
            <a:off x="421700" y="4571175"/>
            <a:ext cx="1087212" cy="393600"/>
          </a:xfrm>
          <a:prstGeom prst="rect">
            <a:avLst/>
          </a:prstGeom>
          <a:noFill/>
          <a:ln>
            <a:noFill/>
          </a:ln>
        </p:spPr>
      </p:pic>
      <p:pic>
        <p:nvPicPr>
          <p:cNvPr id="86" name="Google Shape;86;p14"/>
          <p:cNvPicPr preferRelativeResize="0"/>
          <p:nvPr/>
        </p:nvPicPr>
        <p:blipFill>
          <a:blip r:embed="rId5">
            <a:alphaModFix/>
          </a:blip>
          <a:stretch>
            <a:fillRect/>
          </a:stretch>
        </p:blipFill>
        <p:spPr>
          <a:xfrm>
            <a:off x="2692725" y="4549679"/>
            <a:ext cx="895433" cy="436600"/>
          </a:xfrm>
          <a:prstGeom prst="rect">
            <a:avLst/>
          </a:prstGeom>
          <a:noFill/>
          <a:ln>
            <a:noFill/>
          </a:ln>
        </p:spPr>
      </p:pic>
      <p:pic>
        <p:nvPicPr>
          <p:cNvPr id="87" name="Google Shape;87;p14"/>
          <p:cNvPicPr preferRelativeResize="0"/>
          <p:nvPr/>
        </p:nvPicPr>
        <p:blipFill>
          <a:blip r:embed="rId6">
            <a:alphaModFix amt="67000"/>
          </a:blip>
          <a:stretch>
            <a:fillRect/>
          </a:stretch>
        </p:blipFill>
        <p:spPr>
          <a:xfrm>
            <a:off x="145450" y="54100"/>
            <a:ext cx="1039075" cy="825350"/>
          </a:xfrm>
          <a:prstGeom prst="rect">
            <a:avLst/>
          </a:prstGeom>
          <a:noFill/>
          <a:ln>
            <a:noFill/>
          </a:ln>
        </p:spPr>
      </p:pic>
      <p:sp>
        <p:nvSpPr>
          <p:cNvPr id="88" name="Google Shape;88;p14"/>
          <p:cNvSpPr txBox="1"/>
          <p:nvPr/>
        </p:nvSpPr>
        <p:spPr>
          <a:xfrm>
            <a:off x="5505950" y="159450"/>
            <a:ext cx="30921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s" sz="1100">
                <a:latin typeface="Lato"/>
                <a:ea typeface="Lato"/>
                <a:cs typeface="Lato"/>
                <a:sym typeface="Lato"/>
              </a:rPr>
              <a:t>Viernes 14 de julio de 2023. Curso 2022-2023.</a:t>
            </a:r>
            <a:endParaRPr i="1" sz="11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5"/>
          <p:cNvPicPr preferRelativeResize="0"/>
          <p:nvPr/>
        </p:nvPicPr>
        <p:blipFill rotWithShape="1">
          <a:blip r:embed="rId3">
            <a:alphaModFix/>
          </a:blip>
          <a:srcRect b="0" l="1143" r="1143" t="0"/>
          <a:stretch/>
        </p:blipFill>
        <p:spPr>
          <a:xfrm>
            <a:off x="913350" y="1449108"/>
            <a:ext cx="7394627" cy="2963516"/>
          </a:xfrm>
          <a:prstGeom prst="rect">
            <a:avLst/>
          </a:prstGeom>
          <a:noFill/>
          <a:ln>
            <a:noFill/>
          </a:ln>
        </p:spPr>
      </p:pic>
      <p:pic>
        <p:nvPicPr>
          <p:cNvPr id="94" name="Google Shape;94;p15"/>
          <p:cNvPicPr preferRelativeResize="0"/>
          <p:nvPr/>
        </p:nvPicPr>
        <p:blipFill>
          <a:blip r:embed="rId4">
            <a:alphaModFix amt="67000"/>
          </a:blip>
          <a:stretch>
            <a:fillRect/>
          </a:stretch>
        </p:blipFill>
        <p:spPr>
          <a:xfrm>
            <a:off x="145450" y="54100"/>
            <a:ext cx="1039075" cy="825350"/>
          </a:xfrm>
          <a:prstGeom prst="rect">
            <a:avLst/>
          </a:prstGeom>
          <a:noFill/>
          <a:ln>
            <a:noFill/>
          </a:ln>
        </p:spPr>
      </p:pic>
      <p:sp>
        <p:nvSpPr>
          <p:cNvPr id="95" name="Google Shape;95;p15"/>
          <p:cNvSpPr txBox="1"/>
          <p:nvPr/>
        </p:nvSpPr>
        <p:spPr>
          <a:xfrm>
            <a:off x="1326050" y="42350"/>
            <a:ext cx="488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latin typeface="Lato"/>
                <a:ea typeface="Lato"/>
                <a:cs typeface="Lato"/>
                <a:sym typeface="Lato"/>
              </a:rPr>
              <a:t>Introducción</a:t>
            </a:r>
            <a:endParaRPr b="1" sz="2400">
              <a:latin typeface="Lato"/>
              <a:ea typeface="Lato"/>
              <a:cs typeface="Lato"/>
              <a:sym typeface="Lato"/>
            </a:endParaRPr>
          </a:p>
        </p:txBody>
      </p:sp>
      <p:cxnSp>
        <p:nvCxnSpPr>
          <p:cNvPr id="96" name="Google Shape;96;p15"/>
          <p:cNvCxnSpPr/>
          <p:nvPr/>
        </p:nvCxnSpPr>
        <p:spPr>
          <a:xfrm>
            <a:off x="1285850" y="568900"/>
            <a:ext cx="7293300" cy="8400"/>
          </a:xfrm>
          <a:prstGeom prst="straightConnector1">
            <a:avLst/>
          </a:prstGeom>
          <a:noFill/>
          <a:ln cap="flat" cmpd="sng" w="28575">
            <a:solidFill>
              <a:schemeClr val="dk2"/>
            </a:solidFill>
            <a:prstDash val="solid"/>
            <a:round/>
            <a:headEnd len="med" w="med" type="none"/>
            <a:tailEnd len="med" w="med" type="none"/>
          </a:ln>
        </p:spPr>
      </p:cxnSp>
      <p:pic>
        <p:nvPicPr>
          <p:cNvPr id="97" name="Google Shape;97;p15"/>
          <p:cNvPicPr preferRelativeResize="0"/>
          <p:nvPr/>
        </p:nvPicPr>
        <p:blipFill rotWithShape="1">
          <a:blip r:embed="rId5">
            <a:alphaModFix/>
          </a:blip>
          <a:srcRect b="0" l="0" r="0" t="0"/>
          <a:stretch/>
        </p:blipFill>
        <p:spPr>
          <a:xfrm>
            <a:off x="969800" y="2419350"/>
            <a:ext cx="864473" cy="404100"/>
          </a:xfrm>
          <a:prstGeom prst="rect">
            <a:avLst/>
          </a:prstGeom>
          <a:noFill/>
          <a:ln>
            <a:noFill/>
          </a:ln>
        </p:spPr>
      </p:pic>
      <p:sp>
        <p:nvSpPr>
          <p:cNvPr id="98" name="Google Shape;98;p15"/>
          <p:cNvSpPr txBox="1"/>
          <p:nvPr/>
        </p:nvSpPr>
        <p:spPr>
          <a:xfrm>
            <a:off x="993675" y="2719025"/>
            <a:ext cx="10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Lato"/>
                <a:ea typeface="Lato"/>
                <a:cs typeface="Lato"/>
                <a:sym typeface="Lato"/>
              </a:rPr>
              <a:t>LPR</a:t>
            </a:r>
            <a:endParaRPr b="1">
              <a:latin typeface="Lato"/>
              <a:ea typeface="Lato"/>
              <a:cs typeface="Lato"/>
              <a:sym typeface="Lato"/>
            </a:endParaRPr>
          </a:p>
        </p:txBody>
      </p:sp>
      <p:sp>
        <p:nvSpPr>
          <p:cNvPr id="99" name="Google Shape;99;p15"/>
          <p:cNvSpPr txBox="1"/>
          <p:nvPr/>
        </p:nvSpPr>
        <p:spPr>
          <a:xfrm>
            <a:off x="3515750" y="943600"/>
            <a:ext cx="3344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rgbClr val="0B5394"/>
                </a:solidFill>
                <a:latin typeface="Lato"/>
                <a:ea typeface="Lato"/>
                <a:cs typeface="Lato"/>
                <a:sym typeface="Lato"/>
              </a:rPr>
              <a:t>Fusión de información y almacenamiento</a:t>
            </a:r>
            <a:endParaRPr b="1">
              <a:solidFill>
                <a:srgbClr val="0B5394"/>
              </a:solidFill>
              <a:latin typeface="Lato"/>
              <a:ea typeface="Lato"/>
              <a:cs typeface="Lato"/>
              <a:sym typeface="Lato"/>
            </a:endParaRPr>
          </a:p>
        </p:txBody>
      </p:sp>
      <p:sp>
        <p:nvSpPr>
          <p:cNvPr id="100" name="Google Shape;100;p15"/>
          <p:cNvSpPr txBox="1"/>
          <p:nvPr/>
        </p:nvSpPr>
        <p:spPr>
          <a:xfrm>
            <a:off x="6859625" y="870000"/>
            <a:ext cx="1607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00">
                <a:solidFill>
                  <a:srgbClr val="990000"/>
                </a:solidFill>
                <a:latin typeface="Lato"/>
                <a:ea typeface="Lato"/>
                <a:cs typeface="Lato"/>
                <a:sym typeface="Lato"/>
              </a:rPr>
              <a:t>Algoritmos de Machine Learning</a:t>
            </a:r>
            <a:endParaRPr b="1" sz="1300">
              <a:solidFill>
                <a:srgbClr val="990000"/>
              </a:solidFill>
              <a:latin typeface="Lato"/>
              <a:ea typeface="Lato"/>
              <a:cs typeface="Lato"/>
              <a:sym typeface="Lato"/>
            </a:endParaRPr>
          </a:p>
        </p:txBody>
      </p:sp>
      <p:pic>
        <p:nvPicPr>
          <p:cNvPr id="101" name="Google Shape;101;p15"/>
          <p:cNvPicPr preferRelativeResize="0"/>
          <p:nvPr/>
        </p:nvPicPr>
        <p:blipFill>
          <a:blip r:embed="rId6">
            <a:alphaModFix/>
          </a:blip>
          <a:stretch>
            <a:fillRect/>
          </a:stretch>
        </p:blipFill>
        <p:spPr>
          <a:xfrm>
            <a:off x="4572000" y="4208050"/>
            <a:ext cx="4007151" cy="473800"/>
          </a:xfrm>
          <a:prstGeom prst="rect">
            <a:avLst/>
          </a:prstGeom>
          <a:noFill/>
          <a:ln>
            <a:noFill/>
          </a:ln>
        </p:spPr>
      </p:pic>
      <p:sp>
        <p:nvSpPr>
          <p:cNvPr id="102" name="Google Shape;102;p15"/>
          <p:cNvSpPr txBox="1"/>
          <p:nvPr/>
        </p:nvSpPr>
        <p:spPr>
          <a:xfrm>
            <a:off x="3668150" y="3412663"/>
            <a:ext cx="149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Lato"/>
                <a:ea typeface="Lato"/>
                <a:cs typeface="Lato"/>
                <a:sym typeface="Lato"/>
              </a:rPr>
              <a:t>Fuentes </a:t>
            </a:r>
            <a:endParaRPr b="1">
              <a:latin typeface="Lato"/>
              <a:ea typeface="Lato"/>
              <a:cs typeface="Lato"/>
              <a:sym typeface="Lato"/>
            </a:endParaRPr>
          </a:p>
          <a:p>
            <a:pPr indent="0" lvl="0" marL="0" rtl="0" algn="ctr">
              <a:spcBef>
                <a:spcPts val="0"/>
              </a:spcBef>
              <a:spcAft>
                <a:spcPts val="0"/>
              </a:spcAft>
              <a:buNone/>
            </a:pPr>
            <a:r>
              <a:rPr b="1" lang="es">
                <a:latin typeface="Lato"/>
                <a:ea typeface="Lato"/>
                <a:cs typeface="Lato"/>
                <a:sym typeface="Lato"/>
              </a:rPr>
              <a:t>heterogéneas</a:t>
            </a:r>
            <a:endParaRPr b="1">
              <a:latin typeface="Lato"/>
              <a:ea typeface="Lato"/>
              <a:cs typeface="Lato"/>
              <a:sym typeface="Lato"/>
            </a:endParaRPr>
          </a:p>
        </p:txBody>
      </p:sp>
      <p:sp>
        <p:nvSpPr>
          <p:cNvPr id="103" name="Google Shape;103;p15"/>
          <p:cNvSpPr txBox="1"/>
          <p:nvPr/>
        </p:nvSpPr>
        <p:spPr>
          <a:xfrm>
            <a:off x="960400" y="4412625"/>
            <a:ext cx="4760400" cy="5802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s" sz="900">
                <a:solidFill>
                  <a:srgbClr val="111111"/>
                </a:solidFill>
                <a:highlight>
                  <a:srgbClr val="FFFFFF"/>
                </a:highlight>
                <a:latin typeface="Lato"/>
                <a:ea typeface="Lato"/>
                <a:cs typeface="Lato"/>
                <a:sym typeface="Lato"/>
              </a:rPr>
              <a:t>Figura 1:</a:t>
            </a:r>
            <a:r>
              <a:rPr lang="es" sz="900">
                <a:solidFill>
                  <a:srgbClr val="111111"/>
                </a:solidFill>
                <a:highlight>
                  <a:srgbClr val="FFFFFF"/>
                </a:highlight>
                <a:latin typeface="Lato"/>
                <a:ea typeface="Lato"/>
                <a:cs typeface="Lato"/>
                <a:sym typeface="Lato"/>
              </a:rPr>
              <a:t> Flujo de big data en el IoT dentro de las ciudades inteligentes. Ahmed et al. (2017)</a:t>
            </a:r>
            <a:endParaRPr sz="900">
              <a:solidFill>
                <a:srgbClr val="111111"/>
              </a:solidFill>
              <a:highlight>
                <a:srgbClr val="FFFFFF"/>
              </a:highlight>
              <a:latin typeface="Lato"/>
              <a:ea typeface="Lato"/>
              <a:cs typeface="Lato"/>
              <a:sym typeface="Lato"/>
            </a:endParaRPr>
          </a:p>
          <a:p>
            <a:pPr indent="0" lvl="0" marL="0" rtl="0" algn="l">
              <a:spcBef>
                <a:spcPts val="0"/>
              </a:spcBef>
              <a:spcAft>
                <a:spcPts val="0"/>
              </a:spcAft>
              <a:buNone/>
            </a:pPr>
            <a:r>
              <a:t/>
            </a:r>
            <a:endParaRPr>
              <a:latin typeface="Roboto"/>
              <a:ea typeface="Roboto"/>
              <a:cs typeface="Roboto"/>
              <a:sym typeface="Roboto"/>
            </a:endParaRPr>
          </a:p>
        </p:txBody>
      </p:sp>
      <p:sp>
        <p:nvSpPr>
          <p:cNvPr id="104" name="Google Shape;104;p15"/>
          <p:cNvSpPr txBox="1"/>
          <p:nvPr/>
        </p:nvSpPr>
        <p:spPr>
          <a:xfrm>
            <a:off x="5048750" y="159450"/>
            <a:ext cx="3092100" cy="3540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i="1" lang="es" sz="1100">
                <a:latin typeface="Lato"/>
                <a:ea typeface="Lato"/>
                <a:cs typeface="Lato"/>
                <a:sym typeface="Lato"/>
              </a:rPr>
              <a:t>Apartado 1. Introducción. 1/3</a:t>
            </a:r>
            <a:endParaRPr i="1" sz="1100">
              <a:latin typeface="Lato"/>
              <a:ea typeface="Lato"/>
              <a:cs typeface="Lato"/>
              <a:sym typeface="Lato"/>
            </a:endParaRPr>
          </a:p>
        </p:txBody>
      </p:sp>
      <p:sp>
        <p:nvSpPr>
          <p:cNvPr id="105" name="Google Shape;105;p15"/>
          <p:cNvSpPr txBox="1"/>
          <p:nvPr/>
        </p:nvSpPr>
        <p:spPr>
          <a:xfrm>
            <a:off x="588550" y="1053900"/>
            <a:ext cx="328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rgbClr val="38761D"/>
                </a:solidFill>
                <a:latin typeface="Lato"/>
                <a:ea typeface="Lato"/>
                <a:cs typeface="Lato"/>
                <a:sym typeface="Lato"/>
              </a:rPr>
              <a:t>Smart cities / villages</a:t>
            </a:r>
            <a:endParaRPr b="1">
              <a:solidFill>
                <a:srgbClr val="38761D"/>
              </a:solidFill>
              <a:latin typeface="Lato"/>
              <a:ea typeface="Lato"/>
              <a:cs typeface="Lato"/>
              <a:sym typeface="Lato"/>
            </a:endParaRPr>
          </a:p>
        </p:txBody>
      </p:sp>
      <p:sp>
        <p:nvSpPr>
          <p:cNvPr id="106" name="Google Shape;106;p15"/>
          <p:cNvSpPr/>
          <p:nvPr/>
        </p:nvSpPr>
        <p:spPr>
          <a:xfrm>
            <a:off x="4315800" y="2997175"/>
            <a:ext cx="332400" cy="415500"/>
          </a:xfrm>
          <a:prstGeom prst="bentArrow">
            <a:avLst>
              <a:gd fmla="val 25000" name="adj1"/>
              <a:gd fmla="val 25000" name="adj2"/>
              <a:gd fmla="val 25000" name="adj3"/>
              <a:gd fmla="val 43750" name="adj4"/>
            </a:avLst>
          </a:prstGeom>
          <a:solidFill>
            <a:srgbClr val="27A3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213500" y="4559250"/>
            <a:ext cx="494400" cy="4155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t>1</a:t>
            </a:r>
            <a:endParaRPr b="1" sz="1100"/>
          </a:p>
        </p:txBody>
      </p:sp>
      <p:pic>
        <p:nvPicPr>
          <p:cNvPr descr="Gestión y Tecnologías de Procesos de Negocio &gt; Presentación | Universidad  de Granada" id="108" name="Google Shape;108;p15"/>
          <p:cNvPicPr preferRelativeResize="0"/>
          <p:nvPr/>
        </p:nvPicPr>
        <p:blipFill rotWithShape="1">
          <a:blip r:embed="rId7">
            <a:alphaModFix/>
          </a:blip>
          <a:srcRect b="69223" l="0" r="0" t="0"/>
          <a:stretch/>
        </p:blipFill>
        <p:spPr>
          <a:xfrm>
            <a:off x="8140750" y="174900"/>
            <a:ext cx="734875" cy="32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6"/>
          <p:cNvPicPr preferRelativeResize="0"/>
          <p:nvPr/>
        </p:nvPicPr>
        <p:blipFill>
          <a:blip r:embed="rId3">
            <a:alphaModFix amt="67000"/>
          </a:blip>
          <a:stretch>
            <a:fillRect/>
          </a:stretch>
        </p:blipFill>
        <p:spPr>
          <a:xfrm>
            <a:off x="145450" y="54100"/>
            <a:ext cx="1039075" cy="825350"/>
          </a:xfrm>
          <a:prstGeom prst="rect">
            <a:avLst/>
          </a:prstGeom>
          <a:noFill/>
          <a:ln>
            <a:noFill/>
          </a:ln>
        </p:spPr>
      </p:pic>
      <p:sp>
        <p:nvSpPr>
          <p:cNvPr id="114" name="Google Shape;114;p16"/>
          <p:cNvSpPr txBox="1"/>
          <p:nvPr/>
        </p:nvSpPr>
        <p:spPr>
          <a:xfrm>
            <a:off x="1326050" y="42350"/>
            <a:ext cx="488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latin typeface="Lato"/>
                <a:ea typeface="Lato"/>
                <a:cs typeface="Lato"/>
                <a:sym typeface="Lato"/>
              </a:rPr>
              <a:t>Motivación</a:t>
            </a:r>
            <a:endParaRPr b="1" sz="2400">
              <a:latin typeface="Lato"/>
              <a:ea typeface="Lato"/>
              <a:cs typeface="Lato"/>
              <a:sym typeface="Lato"/>
            </a:endParaRPr>
          </a:p>
        </p:txBody>
      </p:sp>
      <p:cxnSp>
        <p:nvCxnSpPr>
          <p:cNvPr id="115" name="Google Shape;115;p16"/>
          <p:cNvCxnSpPr/>
          <p:nvPr/>
        </p:nvCxnSpPr>
        <p:spPr>
          <a:xfrm>
            <a:off x="1285850" y="568900"/>
            <a:ext cx="7293300" cy="8400"/>
          </a:xfrm>
          <a:prstGeom prst="straightConnector1">
            <a:avLst/>
          </a:prstGeom>
          <a:noFill/>
          <a:ln cap="flat" cmpd="sng" w="28575">
            <a:solidFill>
              <a:schemeClr val="dk2"/>
            </a:solidFill>
            <a:prstDash val="solid"/>
            <a:round/>
            <a:headEnd len="med" w="med" type="none"/>
            <a:tailEnd len="med" w="med" type="none"/>
          </a:ln>
        </p:spPr>
      </p:cxnSp>
      <p:sp>
        <p:nvSpPr>
          <p:cNvPr id="116" name="Google Shape;116;p16"/>
          <p:cNvSpPr txBox="1"/>
          <p:nvPr/>
        </p:nvSpPr>
        <p:spPr>
          <a:xfrm>
            <a:off x="692325" y="1087200"/>
            <a:ext cx="37722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Lato"/>
              <a:buChar char="●"/>
            </a:pPr>
            <a:r>
              <a:rPr b="1" lang="es" sz="1900">
                <a:latin typeface="Lato"/>
                <a:ea typeface="Lato"/>
                <a:cs typeface="Lato"/>
                <a:sym typeface="Lato"/>
              </a:rPr>
              <a:t>Background académico</a:t>
            </a:r>
            <a:endParaRPr b="1" sz="1900">
              <a:latin typeface="Lato"/>
              <a:ea typeface="Lato"/>
              <a:cs typeface="Lato"/>
              <a:sym typeface="Lato"/>
            </a:endParaRPr>
          </a:p>
        </p:txBody>
      </p:sp>
      <p:pic>
        <p:nvPicPr>
          <p:cNvPr id="117" name="Google Shape;117;p16"/>
          <p:cNvPicPr preferRelativeResize="0"/>
          <p:nvPr/>
        </p:nvPicPr>
        <p:blipFill>
          <a:blip r:embed="rId4">
            <a:alphaModFix/>
          </a:blip>
          <a:stretch>
            <a:fillRect/>
          </a:stretch>
        </p:blipFill>
        <p:spPr>
          <a:xfrm>
            <a:off x="4959575" y="1941899"/>
            <a:ext cx="1692728" cy="825350"/>
          </a:xfrm>
          <a:prstGeom prst="rect">
            <a:avLst/>
          </a:prstGeom>
          <a:noFill/>
          <a:ln>
            <a:noFill/>
          </a:ln>
        </p:spPr>
      </p:pic>
      <p:pic>
        <p:nvPicPr>
          <p:cNvPr id="118" name="Google Shape;118;p16"/>
          <p:cNvPicPr preferRelativeResize="0"/>
          <p:nvPr/>
        </p:nvPicPr>
        <p:blipFill rotWithShape="1">
          <a:blip r:embed="rId5">
            <a:alphaModFix/>
          </a:blip>
          <a:srcRect b="0" l="29878" r="0" t="49748"/>
          <a:stretch/>
        </p:blipFill>
        <p:spPr>
          <a:xfrm>
            <a:off x="6741700" y="1991603"/>
            <a:ext cx="1504384" cy="744250"/>
          </a:xfrm>
          <a:prstGeom prst="rect">
            <a:avLst/>
          </a:prstGeom>
          <a:noFill/>
          <a:ln>
            <a:noFill/>
          </a:ln>
        </p:spPr>
      </p:pic>
      <p:pic>
        <p:nvPicPr>
          <p:cNvPr id="119" name="Google Shape;119;p16"/>
          <p:cNvPicPr preferRelativeResize="0"/>
          <p:nvPr/>
        </p:nvPicPr>
        <p:blipFill>
          <a:blip r:embed="rId6">
            <a:alphaModFix/>
          </a:blip>
          <a:stretch>
            <a:fillRect/>
          </a:stretch>
        </p:blipFill>
        <p:spPr>
          <a:xfrm>
            <a:off x="7187775" y="832175"/>
            <a:ext cx="1638875" cy="983325"/>
          </a:xfrm>
          <a:prstGeom prst="rect">
            <a:avLst/>
          </a:prstGeom>
          <a:noFill/>
          <a:ln>
            <a:noFill/>
          </a:ln>
        </p:spPr>
      </p:pic>
      <p:pic>
        <p:nvPicPr>
          <p:cNvPr descr="Gestión y Tecnologías de Procesos de Negocio &gt; Presentación | Universidad  de Granada" id="120" name="Google Shape;120;p16"/>
          <p:cNvPicPr preferRelativeResize="0"/>
          <p:nvPr/>
        </p:nvPicPr>
        <p:blipFill rotWithShape="1">
          <a:blip r:embed="rId7">
            <a:alphaModFix/>
          </a:blip>
          <a:srcRect b="69223" l="0" r="0" t="0"/>
          <a:stretch/>
        </p:blipFill>
        <p:spPr>
          <a:xfrm>
            <a:off x="4508250" y="3115435"/>
            <a:ext cx="1692725" cy="744240"/>
          </a:xfrm>
          <a:prstGeom prst="rect">
            <a:avLst/>
          </a:prstGeom>
          <a:noFill/>
          <a:ln>
            <a:noFill/>
          </a:ln>
        </p:spPr>
      </p:pic>
      <p:sp>
        <p:nvSpPr>
          <p:cNvPr id="121" name="Google Shape;121;p16"/>
          <p:cNvSpPr txBox="1"/>
          <p:nvPr/>
        </p:nvSpPr>
        <p:spPr>
          <a:xfrm>
            <a:off x="6277175" y="2956725"/>
            <a:ext cx="2530500" cy="13545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274E13"/>
              </a:buClr>
              <a:buSzPts val="1100"/>
              <a:buFont typeface="Lato"/>
              <a:buChar char="●"/>
            </a:pPr>
            <a:r>
              <a:rPr b="1" lang="es" sz="1100">
                <a:solidFill>
                  <a:srgbClr val="274E13"/>
                </a:solidFill>
                <a:latin typeface="Lato"/>
                <a:ea typeface="Lato"/>
                <a:cs typeface="Lato"/>
                <a:sym typeface="Lato"/>
              </a:rPr>
              <a:t>Business Intelligence</a:t>
            </a:r>
            <a:endParaRPr b="1" sz="1100">
              <a:solidFill>
                <a:srgbClr val="274E13"/>
              </a:solidFill>
              <a:latin typeface="Lato"/>
              <a:ea typeface="Lato"/>
              <a:cs typeface="Lato"/>
              <a:sym typeface="Lato"/>
            </a:endParaRPr>
          </a:p>
          <a:p>
            <a:pPr indent="-298450" lvl="0" marL="457200" rtl="0" algn="l">
              <a:spcBef>
                <a:spcPts val="0"/>
              </a:spcBef>
              <a:spcAft>
                <a:spcPts val="0"/>
              </a:spcAft>
              <a:buClr>
                <a:srgbClr val="274E13"/>
              </a:buClr>
              <a:buSzPts val="1100"/>
              <a:buFont typeface="Lato"/>
              <a:buChar char="●"/>
            </a:pPr>
            <a:r>
              <a:rPr b="1" lang="es" sz="1100">
                <a:solidFill>
                  <a:srgbClr val="274E13"/>
                </a:solidFill>
                <a:latin typeface="Lato"/>
                <a:ea typeface="Lato"/>
                <a:cs typeface="Lato"/>
                <a:sym typeface="Lato"/>
              </a:rPr>
              <a:t>Bases de datos</a:t>
            </a:r>
            <a:endParaRPr b="1" sz="1100">
              <a:solidFill>
                <a:srgbClr val="274E13"/>
              </a:solidFill>
              <a:latin typeface="Lato"/>
              <a:ea typeface="Lato"/>
              <a:cs typeface="Lato"/>
              <a:sym typeface="Lato"/>
            </a:endParaRPr>
          </a:p>
          <a:p>
            <a:pPr indent="-298450" lvl="0" marL="457200" rtl="0" algn="l">
              <a:spcBef>
                <a:spcPts val="0"/>
              </a:spcBef>
              <a:spcAft>
                <a:spcPts val="0"/>
              </a:spcAft>
              <a:buClr>
                <a:srgbClr val="274E13"/>
              </a:buClr>
              <a:buSzPts val="1100"/>
              <a:buFont typeface="Lato"/>
              <a:buChar char="●"/>
            </a:pPr>
            <a:r>
              <a:rPr b="1" lang="es" sz="1100">
                <a:solidFill>
                  <a:srgbClr val="274E13"/>
                </a:solidFill>
                <a:latin typeface="Lato"/>
                <a:ea typeface="Lato"/>
                <a:cs typeface="Lato"/>
                <a:sym typeface="Lato"/>
              </a:rPr>
              <a:t>Análisis e Inferencia</a:t>
            </a:r>
            <a:endParaRPr b="1" sz="1100">
              <a:solidFill>
                <a:srgbClr val="274E13"/>
              </a:solidFill>
              <a:latin typeface="Lato"/>
              <a:ea typeface="Lato"/>
              <a:cs typeface="Lato"/>
              <a:sym typeface="Lato"/>
            </a:endParaRPr>
          </a:p>
          <a:p>
            <a:pPr indent="-298450" lvl="0" marL="457200" rtl="0" algn="l">
              <a:spcBef>
                <a:spcPts val="0"/>
              </a:spcBef>
              <a:spcAft>
                <a:spcPts val="0"/>
              </a:spcAft>
              <a:buClr>
                <a:srgbClr val="274E13"/>
              </a:buClr>
              <a:buSzPts val="1100"/>
              <a:buFont typeface="Lato"/>
              <a:buChar char="●"/>
            </a:pPr>
            <a:r>
              <a:rPr b="1" lang="es" sz="1100">
                <a:solidFill>
                  <a:srgbClr val="274E13"/>
                </a:solidFill>
                <a:latin typeface="Lato"/>
                <a:ea typeface="Lato"/>
                <a:cs typeface="Lato"/>
                <a:sym typeface="Lato"/>
              </a:rPr>
              <a:t>Big Data y Sostenibilidad</a:t>
            </a:r>
            <a:endParaRPr b="1" sz="1100">
              <a:solidFill>
                <a:srgbClr val="274E13"/>
              </a:solidFill>
              <a:latin typeface="Lato"/>
              <a:ea typeface="Lato"/>
              <a:cs typeface="Lato"/>
              <a:sym typeface="Lato"/>
            </a:endParaRPr>
          </a:p>
          <a:p>
            <a:pPr indent="-298450" lvl="0" marL="457200" rtl="0" algn="l">
              <a:spcBef>
                <a:spcPts val="0"/>
              </a:spcBef>
              <a:spcAft>
                <a:spcPts val="0"/>
              </a:spcAft>
              <a:buClr>
                <a:srgbClr val="274E13"/>
              </a:buClr>
              <a:buSzPts val="1100"/>
              <a:buFont typeface="Lato"/>
              <a:buChar char="●"/>
            </a:pPr>
            <a:r>
              <a:rPr b="1" lang="es" sz="1100">
                <a:solidFill>
                  <a:srgbClr val="274E13"/>
                </a:solidFill>
                <a:latin typeface="Lato"/>
                <a:ea typeface="Lato"/>
                <a:cs typeface="Lato"/>
                <a:sym typeface="Lato"/>
              </a:rPr>
              <a:t>Internacionalización</a:t>
            </a:r>
            <a:r>
              <a:rPr b="1" lang="es" sz="1100">
                <a:solidFill>
                  <a:srgbClr val="274E13"/>
                </a:solidFill>
                <a:latin typeface="Lato"/>
                <a:ea typeface="Lato"/>
                <a:cs typeface="Lato"/>
                <a:sym typeface="Lato"/>
              </a:rPr>
              <a:t> y Estrategia de Negocio</a:t>
            </a:r>
            <a:endParaRPr b="1" sz="1100">
              <a:solidFill>
                <a:srgbClr val="274E13"/>
              </a:solidFill>
              <a:latin typeface="Lato"/>
              <a:ea typeface="Lato"/>
              <a:cs typeface="Lato"/>
              <a:sym typeface="Lato"/>
            </a:endParaRPr>
          </a:p>
        </p:txBody>
      </p:sp>
      <p:sp>
        <p:nvSpPr>
          <p:cNvPr id="122" name="Google Shape;122;p16"/>
          <p:cNvSpPr txBox="1"/>
          <p:nvPr/>
        </p:nvSpPr>
        <p:spPr>
          <a:xfrm>
            <a:off x="4354100" y="4387425"/>
            <a:ext cx="41049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a:solidFill>
                  <a:srgbClr val="274E13"/>
                </a:solidFill>
                <a:latin typeface="Lato"/>
                <a:ea typeface="Lato"/>
                <a:cs typeface="Lato"/>
                <a:sym typeface="Lato"/>
              </a:rPr>
              <a:t>Ámbito informática y empresas</a:t>
            </a:r>
            <a:endParaRPr b="1">
              <a:solidFill>
                <a:srgbClr val="274E13"/>
              </a:solidFill>
              <a:latin typeface="Lato"/>
              <a:ea typeface="Lato"/>
              <a:cs typeface="Lato"/>
              <a:sym typeface="Lato"/>
            </a:endParaRPr>
          </a:p>
        </p:txBody>
      </p:sp>
      <p:pic>
        <p:nvPicPr>
          <p:cNvPr id="123" name="Google Shape;123;p16"/>
          <p:cNvPicPr preferRelativeResize="0"/>
          <p:nvPr/>
        </p:nvPicPr>
        <p:blipFill>
          <a:blip r:embed="rId8">
            <a:alphaModFix/>
          </a:blip>
          <a:stretch>
            <a:fillRect/>
          </a:stretch>
        </p:blipFill>
        <p:spPr>
          <a:xfrm>
            <a:off x="4375700" y="4207850"/>
            <a:ext cx="647725" cy="647725"/>
          </a:xfrm>
          <a:prstGeom prst="rect">
            <a:avLst/>
          </a:prstGeom>
          <a:noFill/>
          <a:ln>
            <a:noFill/>
          </a:ln>
        </p:spPr>
      </p:pic>
      <p:pic>
        <p:nvPicPr>
          <p:cNvPr id="124" name="Google Shape;124;p16"/>
          <p:cNvPicPr preferRelativeResize="0"/>
          <p:nvPr/>
        </p:nvPicPr>
        <p:blipFill>
          <a:blip r:embed="rId9">
            <a:alphaModFix/>
          </a:blip>
          <a:stretch>
            <a:fillRect/>
          </a:stretch>
        </p:blipFill>
        <p:spPr>
          <a:xfrm>
            <a:off x="7759550" y="4229450"/>
            <a:ext cx="647725" cy="647725"/>
          </a:xfrm>
          <a:prstGeom prst="rect">
            <a:avLst/>
          </a:prstGeom>
          <a:noFill/>
          <a:ln>
            <a:noFill/>
          </a:ln>
        </p:spPr>
      </p:pic>
      <p:sp>
        <p:nvSpPr>
          <p:cNvPr id="125" name="Google Shape;125;p16"/>
          <p:cNvSpPr txBox="1"/>
          <p:nvPr/>
        </p:nvSpPr>
        <p:spPr>
          <a:xfrm>
            <a:off x="5048750" y="159450"/>
            <a:ext cx="3092100" cy="3540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i="1" lang="es" sz="1100">
                <a:latin typeface="Lato"/>
                <a:ea typeface="Lato"/>
                <a:cs typeface="Lato"/>
                <a:sym typeface="Lato"/>
              </a:rPr>
              <a:t>Apartado 1.1. Motivación. 2/3</a:t>
            </a:r>
            <a:endParaRPr i="1" sz="1100">
              <a:latin typeface="Lato"/>
              <a:ea typeface="Lato"/>
              <a:cs typeface="Lato"/>
              <a:sym typeface="Lato"/>
            </a:endParaRPr>
          </a:p>
        </p:txBody>
      </p:sp>
      <p:sp>
        <p:nvSpPr>
          <p:cNvPr id="126" name="Google Shape;126;p16"/>
          <p:cNvSpPr/>
          <p:nvPr/>
        </p:nvSpPr>
        <p:spPr>
          <a:xfrm>
            <a:off x="213500" y="4559250"/>
            <a:ext cx="494400" cy="4155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t>2</a:t>
            </a:r>
            <a:endParaRPr b="1" sz="1100"/>
          </a:p>
        </p:txBody>
      </p:sp>
      <p:pic>
        <p:nvPicPr>
          <p:cNvPr descr="Gestión y Tecnologías de Procesos de Negocio &gt; Presentación | Universidad  de Granada" id="127" name="Google Shape;127;p16"/>
          <p:cNvPicPr preferRelativeResize="0"/>
          <p:nvPr/>
        </p:nvPicPr>
        <p:blipFill rotWithShape="1">
          <a:blip r:embed="rId7">
            <a:alphaModFix/>
          </a:blip>
          <a:srcRect b="69223" l="0" r="0" t="0"/>
          <a:stretch/>
        </p:blipFill>
        <p:spPr>
          <a:xfrm>
            <a:off x="8140750" y="174900"/>
            <a:ext cx="734875" cy="323100"/>
          </a:xfrm>
          <a:prstGeom prst="rect">
            <a:avLst/>
          </a:prstGeom>
          <a:noFill/>
          <a:ln>
            <a:noFill/>
          </a:ln>
        </p:spPr>
      </p:pic>
      <p:pic>
        <p:nvPicPr>
          <p:cNvPr id="128" name="Google Shape;128;p16"/>
          <p:cNvPicPr preferRelativeResize="0"/>
          <p:nvPr/>
        </p:nvPicPr>
        <p:blipFill>
          <a:blip r:embed="rId10">
            <a:alphaModFix/>
          </a:blip>
          <a:stretch>
            <a:fillRect/>
          </a:stretch>
        </p:blipFill>
        <p:spPr>
          <a:xfrm>
            <a:off x="4299500" y="781686"/>
            <a:ext cx="2687800" cy="1072575"/>
          </a:xfrm>
          <a:prstGeom prst="rect">
            <a:avLst/>
          </a:prstGeom>
          <a:noFill/>
          <a:ln>
            <a:noFill/>
          </a:ln>
        </p:spPr>
      </p:pic>
      <p:sp>
        <p:nvSpPr>
          <p:cNvPr id="129" name="Google Shape;129;p16"/>
          <p:cNvSpPr txBox="1"/>
          <p:nvPr/>
        </p:nvSpPr>
        <p:spPr>
          <a:xfrm>
            <a:off x="707900" y="2122225"/>
            <a:ext cx="45033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Lato"/>
              <a:buChar char="●"/>
            </a:pPr>
            <a:r>
              <a:rPr b="1" lang="es" sz="1900">
                <a:latin typeface="Lato"/>
                <a:ea typeface="Lato"/>
                <a:cs typeface="Lato"/>
                <a:sym typeface="Lato"/>
              </a:rPr>
              <a:t>Proyecto de investigación</a:t>
            </a:r>
            <a:endParaRPr/>
          </a:p>
        </p:txBody>
      </p:sp>
      <p:sp>
        <p:nvSpPr>
          <p:cNvPr id="130" name="Google Shape;130;p16"/>
          <p:cNvSpPr txBox="1"/>
          <p:nvPr/>
        </p:nvSpPr>
        <p:spPr>
          <a:xfrm>
            <a:off x="707900" y="3261525"/>
            <a:ext cx="38004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Lato"/>
              <a:buChar char="●"/>
            </a:pPr>
            <a:r>
              <a:rPr b="1" lang="es" sz="1900">
                <a:latin typeface="Lato"/>
                <a:ea typeface="Lato"/>
                <a:cs typeface="Lato"/>
                <a:sym typeface="Lato"/>
              </a:rPr>
              <a:t>Asignaturas del máster</a:t>
            </a:r>
            <a:endParaRPr/>
          </a:p>
        </p:txBody>
      </p:sp>
      <p:sp>
        <p:nvSpPr>
          <p:cNvPr id="131" name="Google Shape;131;p16"/>
          <p:cNvSpPr txBox="1"/>
          <p:nvPr/>
        </p:nvSpPr>
        <p:spPr>
          <a:xfrm>
            <a:off x="707900" y="4324625"/>
            <a:ext cx="42516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Lato"/>
              <a:buChar char="●"/>
            </a:pPr>
            <a:r>
              <a:rPr b="1" lang="es" sz="1900">
                <a:latin typeface="Lato"/>
                <a:ea typeface="Lato"/>
                <a:cs typeface="Lato"/>
                <a:sym typeface="Lato"/>
              </a:rPr>
              <a:t>Revisión de la literatura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17"/>
          <p:cNvPicPr preferRelativeResize="0"/>
          <p:nvPr/>
        </p:nvPicPr>
        <p:blipFill>
          <a:blip r:embed="rId3">
            <a:alphaModFix amt="67000"/>
          </a:blip>
          <a:stretch>
            <a:fillRect/>
          </a:stretch>
        </p:blipFill>
        <p:spPr>
          <a:xfrm>
            <a:off x="145450" y="54100"/>
            <a:ext cx="1039075" cy="825350"/>
          </a:xfrm>
          <a:prstGeom prst="rect">
            <a:avLst/>
          </a:prstGeom>
          <a:noFill/>
          <a:ln>
            <a:noFill/>
          </a:ln>
        </p:spPr>
      </p:pic>
      <p:sp>
        <p:nvSpPr>
          <p:cNvPr id="137" name="Google Shape;137;p17"/>
          <p:cNvSpPr txBox="1"/>
          <p:nvPr/>
        </p:nvSpPr>
        <p:spPr>
          <a:xfrm>
            <a:off x="1326050" y="42350"/>
            <a:ext cx="488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latin typeface="Lato"/>
                <a:ea typeface="Lato"/>
                <a:cs typeface="Lato"/>
                <a:sym typeface="Lato"/>
              </a:rPr>
              <a:t>Objetivos</a:t>
            </a:r>
            <a:endParaRPr b="1" sz="2400">
              <a:latin typeface="Lato"/>
              <a:ea typeface="Lato"/>
              <a:cs typeface="Lato"/>
              <a:sym typeface="Lato"/>
            </a:endParaRPr>
          </a:p>
        </p:txBody>
      </p:sp>
      <p:cxnSp>
        <p:nvCxnSpPr>
          <p:cNvPr id="138" name="Google Shape;138;p17"/>
          <p:cNvCxnSpPr/>
          <p:nvPr/>
        </p:nvCxnSpPr>
        <p:spPr>
          <a:xfrm>
            <a:off x="1285850" y="568900"/>
            <a:ext cx="7293300" cy="8400"/>
          </a:xfrm>
          <a:prstGeom prst="straightConnector1">
            <a:avLst/>
          </a:prstGeom>
          <a:noFill/>
          <a:ln cap="flat" cmpd="sng" w="28575">
            <a:solidFill>
              <a:schemeClr val="dk2"/>
            </a:solidFill>
            <a:prstDash val="solid"/>
            <a:round/>
            <a:headEnd len="med" w="med" type="none"/>
            <a:tailEnd len="med" w="med" type="none"/>
          </a:ln>
        </p:spPr>
      </p:cxnSp>
      <p:sp>
        <p:nvSpPr>
          <p:cNvPr id="139" name="Google Shape;139;p17"/>
          <p:cNvSpPr txBox="1"/>
          <p:nvPr/>
        </p:nvSpPr>
        <p:spPr>
          <a:xfrm>
            <a:off x="1049600" y="766875"/>
            <a:ext cx="7732800" cy="3848100"/>
          </a:xfrm>
          <a:prstGeom prst="rect">
            <a:avLst/>
          </a:prstGeom>
          <a:noFill/>
          <a:ln>
            <a:noFill/>
          </a:ln>
        </p:spPr>
        <p:txBody>
          <a:bodyPr anchorCtr="0" anchor="t" bIns="91425" lIns="91425" spcFirstLastPara="1" rIns="91425" wrap="square" tIns="91425">
            <a:spAutoFit/>
          </a:bodyPr>
          <a:lstStyle/>
          <a:p>
            <a:pPr indent="-336550" lvl="0" marL="457200" rtl="0" algn="just">
              <a:spcBef>
                <a:spcPts val="0"/>
              </a:spcBef>
              <a:spcAft>
                <a:spcPts val="0"/>
              </a:spcAft>
              <a:buSzPts val="1700"/>
              <a:buFont typeface="Lato"/>
              <a:buChar char="●"/>
            </a:pPr>
            <a:r>
              <a:rPr lang="es" sz="1700">
                <a:latin typeface="Lato"/>
                <a:ea typeface="Lato"/>
                <a:cs typeface="Lato"/>
                <a:sym typeface="Lato"/>
              </a:rPr>
              <a:t>Estudiar técnicas de </a:t>
            </a:r>
            <a:r>
              <a:rPr b="1" lang="es" sz="1700">
                <a:latin typeface="Lato"/>
                <a:ea typeface="Lato"/>
                <a:cs typeface="Lato"/>
                <a:sym typeface="Lato"/>
              </a:rPr>
              <a:t>clustering </a:t>
            </a:r>
            <a:r>
              <a:rPr lang="es" sz="1700">
                <a:latin typeface="Lato"/>
                <a:ea typeface="Lato"/>
                <a:cs typeface="Lato"/>
                <a:sym typeface="Lato"/>
              </a:rPr>
              <a:t>y </a:t>
            </a:r>
            <a:r>
              <a:rPr b="1" lang="es" sz="1700">
                <a:latin typeface="Lato"/>
                <a:ea typeface="Lato"/>
                <a:cs typeface="Lato"/>
                <a:sym typeface="Lato"/>
              </a:rPr>
              <a:t>normalización</a:t>
            </a:r>
            <a:r>
              <a:rPr lang="es" sz="1700">
                <a:latin typeface="Lato"/>
                <a:ea typeface="Lato"/>
                <a:cs typeface="Lato"/>
                <a:sym typeface="Lato"/>
              </a:rPr>
              <a:t>; así como la idoneidad de utilizar estas herramientas para distribuciones de datos específicas.</a:t>
            </a:r>
            <a:endParaRPr sz="1700">
              <a:latin typeface="Lato"/>
              <a:ea typeface="Lato"/>
              <a:cs typeface="Lato"/>
              <a:sym typeface="Lato"/>
            </a:endParaRPr>
          </a:p>
          <a:p>
            <a:pPr indent="0" lvl="0" marL="0" rtl="0" algn="just">
              <a:spcBef>
                <a:spcPts val="0"/>
              </a:spcBef>
              <a:spcAft>
                <a:spcPts val="0"/>
              </a:spcAft>
              <a:buNone/>
            </a:pPr>
            <a:r>
              <a:t/>
            </a:r>
            <a:endParaRPr sz="1700">
              <a:latin typeface="Lato"/>
              <a:ea typeface="Lato"/>
              <a:cs typeface="Lato"/>
              <a:sym typeface="Lato"/>
            </a:endParaRPr>
          </a:p>
          <a:p>
            <a:pPr indent="-336550" lvl="0" marL="457200" rtl="0" algn="just">
              <a:spcBef>
                <a:spcPts val="0"/>
              </a:spcBef>
              <a:spcAft>
                <a:spcPts val="0"/>
              </a:spcAft>
              <a:buSzPts val="1700"/>
              <a:buFont typeface="Lato"/>
              <a:buChar char="●"/>
            </a:pPr>
            <a:r>
              <a:rPr lang="es" sz="1700">
                <a:latin typeface="Lato"/>
                <a:ea typeface="Lato"/>
                <a:cs typeface="Lato"/>
                <a:sym typeface="Lato"/>
              </a:rPr>
              <a:t>Diseñar e implementar una infraestructura para recolectar datos sobre los movimientos de vehículos en </a:t>
            </a:r>
            <a:r>
              <a:rPr b="1" i="1" lang="es" sz="1700">
                <a:latin typeface="Lato"/>
                <a:ea typeface="Lato"/>
                <a:cs typeface="Lato"/>
                <a:sym typeface="Lato"/>
              </a:rPr>
              <a:t>smart villages</a:t>
            </a:r>
            <a:r>
              <a:rPr lang="es" sz="1700">
                <a:latin typeface="Lato"/>
                <a:ea typeface="Lato"/>
                <a:cs typeface="Lato"/>
                <a:sym typeface="Lato"/>
              </a:rPr>
              <a:t>.</a:t>
            </a:r>
            <a:endParaRPr sz="1700">
              <a:latin typeface="Lato"/>
              <a:ea typeface="Lato"/>
              <a:cs typeface="Lato"/>
              <a:sym typeface="Lato"/>
            </a:endParaRPr>
          </a:p>
          <a:p>
            <a:pPr indent="0" lvl="0" marL="0" rtl="0" algn="just">
              <a:spcBef>
                <a:spcPts val="0"/>
              </a:spcBef>
              <a:spcAft>
                <a:spcPts val="0"/>
              </a:spcAft>
              <a:buNone/>
            </a:pPr>
            <a:r>
              <a:t/>
            </a:r>
            <a:endParaRPr sz="1700">
              <a:latin typeface="Lato"/>
              <a:ea typeface="Lato"/>
              <a:cs typeface="Lato"/>
              <a:sym typeface="Lato"/>
            </a:endParaRPr>
          </a:p>
          <a:p>
            <a:pPr indent="-336550" lvl="0" marL="457200" rtl="0" algn="just">
              <a:spcBef>
                <a:spcPts val="0"/>
              </a:spcBef>
              <a:spcAft>
                <a:spcPts val="0"/>
              </a:spcAft>
              <a:buSzPts val="1700"/>
              <a:buFont typeface="Lato"/>
              <a:buChar char="●"/>
            </a:pPr>
            <a:r>
              <a:rPr lang="es" sz="1700">
                <a:latin typeface="Lato"/>
                <a:ea typeface="Lato"/>
                <a:cs typeface="Lato"/>
                <a:sym typeface="Lato"/>
              </a:rPr>
              <a:t>Examinar, la correlación entre el </a:t>
            </a:r>
            <a:r>
              <a:rPr b="1" lang="es" sz="1700">
                <a:latin typeface="Lato"/>
                <a:ea typeface="Lato"/>
                <a:cs typeface="Lato"/>
                <a:sym typeface="Lato"/>
              </a:rPr>
              <a:t>comportamiento de los vehículos</a:t>
            </a:r>
            <a:r>
              <a:rPr lang="es" sz="1700">
                <a:latin typeface="Lato"/>
                <a:ea typeface="Lato"/>
                <a:cs typeface="Lato"/>
                <a:sym typeface="Lato"/>
              </a:rPr>
              <a:t> y su procedencia, frecuencia de visita, duración de la estancia y estacionalidad.</a:t>
            </a:r>
            <a:endParaRPr sz="1700">
              <a:latin typeface="Lato"/>
              <a:ea typeface="Lato"/>
              <a:cs typeface="Lato"/>
              <a:sym typeface="Lato"/>
            </a:endParaRPr>
          </a:p>
          <a:p>
            <a:pPr indent="0" lvl="0" marL="0" rtl="0" algn="just">
              <a:spcBef>
                <a:spcPts val="0"/>
              </a:spcBef>
              <a:spcAft>
                <a:spcPts val="0"/>
              </a:spcAft>
              <a:buNone/>
            </a:pPr>
            <a:r>
              <a:t/>
            </a:r>
            <a:endParaRPr sz="1700">
              <a:latin typeface="Lato"/>
              <a:ea typeface="Lato"/>
              <a:cs typeface="Lato"/>
              <a:sym typeface="Lato"/>
            </a:endParaRPr>
          </a:p>
          <a:p>
            <a:pPr indent="-336550" lvl="0" marL="457200" rtl="0" algn="just">
              <a:spcBef>
                <a:spcPts val="0"/>
              </a:spcBef>
              <a:spcAft>
                <a:spcPts val="0"/>
              </a:spcAft>
              <a:buSzPts val="1700"/>
              <a:buFont typeface="Lato"/>
              <a:buChar char="●"/>
            </a:pPr>
            <a:r>
              <a:rPr lang="es" sz="1700">
                <a:latin typeface="Lato"/>
                <a:ea typeface="Lato"/>
                <a:cs typeface="Lato"/>
                <a:sym typeface="Lato"/>
              </a:rPr>
              <a:t>Explorar varios algoritmos de clustering y seleccionar los más apropiados en función de la </a:t>
            </a:r>
            <a:r>
              <a:rPr b="1" lang="es" sz="1700">
                <a:latin typeface="Lato"/>
                <a:ea typeface="Lato"/>
                <a:cs typeface="Lato"/>
                <a:sym typeface="Lato"/>
              </a:rPr>
              <a:t>visualización </a:t>
            </a:r>
            <a:r>
              <a:rPr lang="es" sz="1700">
                <a:latin typeface="Lato"/>
                <a:ea typeface="Lato"/>
                <a:cs typeface="Lato"/>
                <a:sym typeface="Lato"/>
              </a:rPr>
              <a:t>y </a:t>
            </a:r>
            <a:r>
              <a:rPr b="1" lang="es" sz="1700">
                <a:latin typeface="Lato"/>
                <a:ea typeface="Lato"/>
                <a:cs typeface="Lato"/>
                <a:sym typeface="Lato"/>
              </a:rPr>
              <a:t>explicabilidad </a:t>
            </a:r>
            <a:r>
              <a:rPr lang="es" sz="1700">
                <a:latin typeface="Lato"/>
                <a:ea typeface="Lato"/>
                <a:cs typeface="Lato"/>
                <a:sym typeface="Lato"/>
              </a:rPr>
              <a:t>de los resultados.</a:t>
            </a:r>
            <a:endParaRPr sz="1700">
              <a:latin typeface="Lato"/>
              <a:ea typeface="Lato"/>
              <a:cs typeface="Lato"/>
              <a:sym typeface="Lato"/>
            </a:endParaRPr>
          </a:p>
          <a:p>
            <a:pPr indent="0" lvl="0" marL="0" rtl="0" algn="just">
              <a:spcBef>
                <a:spcPts val="0"/>
              </a:spcBef>
              <a:spcAft>
                <a:spcPts val="0"/>
              </a:spcAft>
              <a:buNone/>
            </a:pPr>
            <a:r>
              <a:t/>
            </a:r>
            <a:endParaRPr sz="1700">
              <a:latin typeface="Lato"/>
              <a:ea typeface="Lato"/>
              <a:cs typeface="Lato"/>
              <a:sym typeface="Lato"/>
            </a:endParaRPr>
          </a:p>
          <a:p>
            <a:pPr indent="-336550" lvl="0" marL="457200" rtl="0" algn="just">
              <a:spcBef>
                <a:spcPts val="0"/>
              </a:spcBef>
              <a:spcAft>
                <a:spcPts val="0"/>
              </a:spcAft>
              <a:buSzPts val="1700"/>
              <a:buFont typeface="Lato"/>
              <a:buChar char="●"/>
            </a:pPr>
            <a:r>
              <a:rPr lang="es" sz="1700">
                <a:latin typeface="Lato"/>
                <a:ea typeface="Lato"/>
                <a:cs typeface="Lato"/>
                <a:sym typeface="Lato"/>
              </a:rPr>
              <a:t>Evaluar el </a:t>
            </a:r>
            <a:r>
              <a:rPr b="1" lang="es" sz="1700">
                <a:latin typeface="Lato"/>
                <a:ea typeface="Lato"/>
                <a:cs typeface="Lato"/>
                <a:sym typeface="Lato"/>
              </a:rPr>
              <a:t>rendimiento</a:t>
            </a:r>
            <a:r>
              <a:rPr lang="es" sz="1700">
                <a:latin typeface="Lato"/>
                <a:ea typeface="Lato"/>
                <a:cs typeface="Lato"/>
                <a:sym typeface="Lato"/>
              </a:rPr>
              <a:t> del clustering pipeline propuesto y extraer conclusiones sobre el problema estudiado.</a:t>
            </a:r>
            <a:endParaRPr sz="1700">
              <a:latin typeface="Lato"/>
              <a:ea typeface="Lato"/>
              <a:cs typeface="Lato"/>
              <a:sym typeface="Lato"/>
            </a:endParaRPr>
          </a:p>
        </p:txBody>
      </p:sp>
      <p:sp>
        <p:nvSpPr>
          <p:cNvPr id="140" name="Google Shape;140;p17"/>
          <p:cNvSpPr txBox="1"/>
          <p:nvPr/>
        </p:nvSpPr>
        <p:spPr>
          <a:xfrm>
            <a:off x="5048750" y="159450"/>
            <a:ext cx="3092100" cy="3540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i="1" lang="es" sz="1100">
                <a:latin typeface="Lato"/>
                <a:ea typeface="Lato"/>
                <a:cs typeface="Lato"/>
                <a:sym typeface="Lato"/>
              </a:rPr>
              <a:t>Apartado 1.2. Objetivos. 3/3</a:t>
            </a:r>
            <a:endParaRPr i="1" sz="1100">
              <a:latin typeface="Lato"/>
              <a:ea typeface="Lato"/>
              <a:cs typeface="Lato"/>
              <a:sym typeface="Lato"/>
            </a:endParaRPr>
          </a:p>
        </p:txBody>
      </p:sp>
      <p:sp>
        <p:nvSpPr>
          <p:cNvPr id="141" name="Google Shape;141;p17"/>
          <p:cNvSpPr/>
          <p:nvPr/>
        </p:nvSpPr>
        <p:spPr>
          <a:xfrm>
            <a:off x="213500" y="4559250"/>
            <a:ext cx="494400" cy="4155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t>3</a:t>
            </a:r>
            <a:endParaRPr b="1" sz="1100"/>
          </a:p>
        </p:txBody>
      </p:sp>
      <p:pic>
        <p:nvPicPr>
          <p:cNvPr descr="Gestión y Tecnologías de Procesos de Negocio &gt; Presentación | Universidad  de Granada" id="142" name="Google Shape;142;p17"/>
          <p:cNvPicPr preferRelativeResize="0"/>
          <p:nvPr/>
        </p:nvPicPr>
        <p:blipFill rotWithShape="1">
          <a:blip r:embed="rId4">
            <a:alphaModFix/>
          </a:blip>
          <a:srcRect b="69223" l="0" r="0" t="0"/>
          <a:stretch/>
        </p:blipFill>
        <p:spPr>
          <a:xfrm>
            <a:off x="8140750" y="174900"/>
            <a:ext cx="734875" cy="323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8"/>
          <p:cNvSpPr txBox="1"/>
          <p:nvPr/>
        </p:nvSpPr>
        <p:spPr>
          <a:xfrm>
            <a:off x="1326050" y="42350"/>
            <a:ext cx="488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latin typeface="Lato"/>
                <a:ea typeface="Lato"/>
                <a:cs typeface="Lato"/>
                <a:sym typeface="Lato"/>
              </a:rPr>
              <a:t>Caso de Estudio</a:t>
            </a:r>
            <a:endParaRPr b="1" sz="2400">
              <a:latin typeface="Lato"/>
              <a:ea typeface="Lato"/>
              <a:cs typeface="Lato"/>
              <a:sym typeface="Lato"/>
            </a:endParaRPr>
          </a:p>
        </p:txBody>
      </p:sp>
      <p:cxnSp>
        <p:nvCxnSpPr>
          <p:cNvPr id="148" name="Google Shape;148;p18"/>
          <p:cNvCxnSpPr/>
          <p:nvPr/>
        </p:nvCxnSpPr>
        <p:spPr>
          <a:xfrm>
            <a:off x="1285850" y="568900"/>
            <a:ext cx="7293300" cy="8400"/>
          </a:xfrm>
          <a:prstGeom prst="straightConnector1">
            <a:avLst/>
          </a:prstGeom>
          <a:noFill/>
          <a:ln cap="flat" cmpd="sng" w="28575">
            <a:solidFill>
              <a:schemeClr val="dk2"/>
            </a:solidFill>
            <a:prstDash val="solid"/>
            <a:round/>
            <a:headEnd len="med" w="med" type="none"/>
            <a:tailEnd len="med" w="med" type="none"/>
          </a:ln>
        </p:spPr>
      </p:cxnSp>
      <p:sp>
        <p:nvSpPr>
          <p:cNvPr id="149" name="Google Shape;14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50" name="Google Shape;150;p18"/>
          <p:cNvPicPr preferRelativeResize="0"/>
          <p:nvPr/>
        </p:nvPicPr>
        <p:blipFill>
          <a:blip r:embed="rId3">
            <a:alphaModFix amt="67000"/>
          </a:blip>
          <a:stretch>
            <a:fillRect/>
          </a:stretch>
        </p:blipFill>
        <p:spPr>
          <a:xfrm>
            <a:off x="145450" y="54100"/>
            <a:ext cx="1039075" cy="825350"/>
          </a:xfrm>
          <a:prstGeom prst="rect">
            <a:avLst/>
          </a:prstGeom>
          <a:noFill/>
          <a:ln>
            <a:noFill/>
          </a:ln>
        </p:spPr>
      </p:pic>
      <p:sp>
        <p:nvSpPr>
          <p:cNvPr id="151" name="Google Shape;151;p18"/>
          <p:cNvSpPr txBox="1"/>
          <p:nvPr/>
        </p:nvSpPr>
        <p:spPr>
          <a:xfrm>
            <a:off x="5048750" y="159450"/>
            <a:ext cx="3092100" cy="3540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i="1" lang="es" sz="1100">
                <a:latin typeface="Lato"/>
                <a:ea typeface="Lato"/>
                <a:cs typeface="Lato"/>
                <a:sym typeface="Lato"/>
              </a:rPr>
              <a:t>Apartado 2. Caso de Estudio. 1/2</a:t>
            </a:r>
            <a:endParaRPr i="1" sz="1100">
              <a:latin typeface="Lato"/>
              <a:ea typeface="Lato"/>
              <a:cs typeface="Lato"/>
              <a:sym typeface="Lato"/>
            </a:endParaRPr>
          </a:p>
        </p:txBody>
      </p:sp>
      <p:pic>
        <p:nvPicPr>
          <p:cNvPr id="152" name="Google Shape;152;p18"/>
          <p:cNvPicPr preferRelativeResize="0"/>
          <p:nvPr/>
        </p:nvPicPr>
        <p:blipFill rotWithShape="1">
          <a:blip r:embed="rId4">
            <a:alphaModFix/>
          </a:blip>
          <a:srcRect b="0" l="3502" r="0" t="0"/>
          <a:stretch/>
        </p:blipFill>
        <p:spPr>
          <a:xfrm>
            <a:off x="970975" y="2517700"/>
            <a:ext cx="3169363" cy="2271851"/>
          </a:xfrm>
          <a:prstGeom prst="rect">
            <a:avLst/>
          </a:prstGeom>
          <a:noFill/>
          <a:ln>
            <a:noFill/>
          </a:ln>
        </p:spPr>
      </p:pic>
      <p:sp>
        <p:nvSpPr>
          <p:cNvPr id="153" name="Google Shape;153;p18"/>
          <p:cNvSpPr txBox="1"/>
          <p:nvPr/>
        </p:nvSpPr>
        <p:spPr>
          <a:xfrm>
            <a:off x="3540750" y="776700"/>
            <a:ext cx="2824500" cy="170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u="sng">
                <a:latin typeface="Lato"/>
                <a:ea typeface="Lato"/>
                <a:cs typeface="Lato"/>
                <a:sym typeface="Lato"/>
              </a:rPr>
              <a:t>Individuos en la zona:</a:t>
            </a:r>
            <a:endParaRPr b="1" u="sng">
              <a:latin typeface="Lato"/>
              <a:ea typeface="Lato"/>
              <a:cs typeface="Lato"/>
              <a:sym typeface="Lato"/>
            </a:endParaRPr>
          </a:p>
          <a:p>
            <a:pPr indent="0" lvl="0" marL="0" rtl="0" algn="ctr">
              <a:spcBef>
                <a:spcPts val="0"/>
              </a:spcBef>
              <a:spcAft>
                <a:spcPts val="0"/>
              </a:spcAft>
              <a:buNone/>
            </a:pPr>
            <a:r>
              <a:t/>
            </a:r>
            <a:endParaRPr b="1" sz="800" u="sng">
              <a:latin typeface="Lato"/>
              <a:ea typeface="Lato"/>
              <a:cs typeface="Lato"/>
              <a:sym typeface="Lato"/>
            </a:endParaRPr>
          </a:p>
          <a:p>
            <a:pPr indent="0" lvl="0" marL="0" rtl="0" algn="ctr">
              <a:spcBef>
                <a:spcPts val="0"/>
              </a:spcBef>
              <a:spcAft>
                <a:spcPts val="0"/>
              </a:spcAft>
              <a:buNone/>
            </a:pPr>
            <a:r>
              <a:rPr lang="es" sz="1700">
                <a:solidFill>
                  <a:srgbClr val="1155CC"/>
                </a:solidFill>
                <a:latin typeface="Lato"/>
                <a:ea typeface="Lato"/>
                <a:cs typeface="Lato"/>
                <a:sym typeface="Lato"/>
              </a:rPr>
              <a:t>Neo-rurales</a:t>
            </a:r>
            <a:endParaRPr sz="1700">
              <a:solidFill>
                <a:srgbClr val="1155CC"/>
              </a:solidFill>
              <a:latin typeface="Lato"/>
              <a:ea typeface="Lato"/>
              <a:cs typeface="Lato"/>
              <a:sym typeface="Lato"/>
            </a:endParaRPr>
          </a:p>
          <a:p>
            <a:pPr indent="0" lvl="0" marL="0" rtl="0" algn="ctr">
              <a:spcBef>
                <a:spcPts val="0"/>
              </a:spcBef>
              <a:spcAft>
                <a:spcPts val="0"/>
              </a:spcAft>
              <a:buNone/>
            </a:pPr>
            <a:r>
              <a:rPr lang="es" sz="1700">
                <a:solidFill>
                  <a:srgbClr val="1155CC"/>
                </a:solidFill>
                <a:latin typeface="Lato"/>
                <a:ea typeface="Lato"/>
                <a:cs typeface="Lato"/>
                <a:sym typeface="Lato"/>
              </a:rPr>
              <a:t>Jubilados</a:t>
            </a:r>
            <a:endParaRPr sz="1700">
              <a:solidFill>
                <a:srgbClr val="1155CC"/>
              </a:solidFill>
              <a:latin typeface="Lato"/>
              <a:ea typeface="Lato"/>
              <a:cs typeface="Lato"/>
              <a:sym typeface="Lato"/>
            </a:endParaRPr>
          </a:p>
          <a:p>
            <a:pPr indent="0" lvl="0" marL="0" rtl="0" algn="ctr">
              <a:spcBef>
                <a:spcPts val="0"/>
              </a:spcBef>
              <a:spcAft>
                <a:spcPts val="0"/>
              </a:spcAft>
              <a:buNone/>
            </a:pPr>
            <a:r>
              <a:rPr lang="es" sz="1700">
                <a:solidFill>
                  <a:srgbClr val="CC0000"/>
                </a:solidFill>
                <a:latin typeface="Lato"/>
                <a:ea typeface="Lato"/>
                <a:cs typeface="Lato"/>
                <a:sym typeface="Lato"/>
              </a:rPr>
              <a:t>Residentes</a:t>
            </a:r>
            <a:endParaRPr sz="1700">
              <a:solidFill>
                <a:srgbClr val="CC0000"/>
              </a:solidFill>
              <a:latin typeface="Lato"/>
              <a:ea typeface="Lato"/>
              <a:cs typeface="Lato"/>
              <a:sym typeface="Lato"/>
            </a:endParaRPr>
          </a:p>
          <a:p>
            <a:pPr indent="0" lvl="0" marL="0" rtl="0" algn="ctr">
              <a:spcBef>
                <a:spcPts val="0"/>
              </a:spcBef>
              <a:spcAft>
                <a:spcPts val="0"/>
              </a:spcAft>
              <a:buNone/>
            </a:pPr>
            <a:r>
              <a:rPr lang="es" sz="1700">
                <a:solidFill>
                  <a:srgbClr val="38761D"/>
                </a:solidFill>
                <a:latin typeface="Lato"/>
                <a:ea typeface="Lato"/>
                <a:cs typeface="Lato"/>
                <a:sym typeface="Lato"/>
              </a:rPr>
              <a:t>Turistas</a:t>
            </a:r>
            <a:endParaRPr sz="1700">
              <a:solidFill>
                <a:srgbClr val="38761D"/>
              </a:solidFill>
              <a:latin typeface="Lato"/>
              <a:ea typeface="Lato"/>
              <a:cs typeface="Lato"/>
              <a:sym typeface="Lato"/>
            </a:endParaRPr>
          </a:p>
        </p:txBody>
      </p:sp>
      <p:sp>
        <p:nvSpPr>
          <p:cNvPr id="154" name="Google Shape;154;p18"/>
          <p:cNvSpPr txBox="1"/>
          <p:nvPr/>
        </p:nvSpPr>
        <p:spPr>
          <a:xfrm>
            <a:off x="774675" y="4789550"/>
            <a:ext cx="3092100" cy="323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s" sz="900">
                <a:solidFill>
                  <a:srgbClr val="111111"/>
                </a:solidFill>
                <a:highlight>
                  <a:schemeClr val="dk1"/>
                </a:highlight>
                <a:latin typeface="Lato"/>
                <a:ea typeface="Lato"/>
                <a:cs typeface="Lato"/>
                <a:sym typeface="Lato"/>
              </a:rPr>
              <a:t>Figuras:</a:t>
            </a:r>
            <a:r>
              <a:rPr lang="es" sz="900">
                <a:solidFill>
                  <a:srgbClr val="111111"/>
                </a:solidFill>
                <a:highlight>
                  <a:schemeClr val="dk1"/>
                </a:highlight>
                <a:latin typeface="Lato"/>
                <a:ea typeface="Lato"/>
                <a:cs typeface="Lato"/>
                <a:sym typeface="Lato"/>
              </a:rPr>
              <a:t> Imágenes extraídas de la web de Smart Poqueira.</a:t>
            </a:r>
            <a:endParaRPr/>
          </a:p>
        </p:txBody>
      </p:sp>
      <p:sp>
        <p:nvSpPr>
          <p:cNvPr id="155" name="Google Shape;155;p18"/>
          <p:cNvSpPr txBox="1"/>
          <p:nvPr/>
        </p:nvSpPr>
        <p:spPr>
          <a:xfrm>
            <a:off x="4315150" y="4789550"/>
            <a:ext cx="4706100" cy="323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s" sz="900">
                <a:solidFill>
                  <a:srgbClr val="111111"/>
                </a:solidFill>
                <a:highlight>
                  <a:schemeClr val="dk1"/>
                </a:highlight>
                <a:latin typeface="Lato"/>
                <a:ea typeface="Lato"/>
                <a:cs typeface="Lato"/>
                <a:sym typeface="Lato"/>
              </a:rPr>
              <a:t>Figura 2:</a:t>
            </a:r>
            <a:r>
              <a:rPr lang="es" sz="900">
                <a:solidFill>
                  <a:srgbClr val="111111"/>
                </a:solidFill>
                <a:highlight>
                  <a:schemeClr val="dk1"/>
                </a:highlight>
                <a:latin typeface="Lato"/>
                <a:ea typeface="Lato"/>
                <a:cs typeface="Lato"/>
                <a:sym typeface="Lato"/>
              </a:rPr>
              <a:t> Mapa físico de la Alpujarra. Extraído de Web Sierra Nevada y Cazorla en BTT.</a:t>
            </a:r>
            <a:endParaRPr/>
          </a:p>
        </p:txBody>
      </p:sp>
      <p:pic>
        <p:nvPicPr>
          <p:cNvPr id="156" name="Google Shape;156;p18"/>
          <p:cNvPicPr preferRelativeResize="0"/>
          <p:nvPr/>
        </p:nvPicPr>
        <p:blipFill rotWithShape="1">
          <a:blip r:embed="rId5">
            <a:alphaModFix/>
          </a:blip>
          <a:srcRect b="0" l="9" r="9" t="0"/>
          <a:stretch/>
        </p:blipFill>
        <p:spPr>
          <a:xfrm>
            <a:off x="4379975" y="2593900"/>
            <a:ext cx="4641178" cy="2173617"/>
          </a:xfrm>
          <a:prstGeom prst="rect">
            <a:avLst/>
          </a:prstGeom>
          <a:noFill/>
          <a:ln>
            <a:noFill/>
          </a:ln>
        </p:spPr>
      </p:pic>
      <p:pic>
        <p:nvPicPr>
          <p:cNvPr id="157" name="Google Shape;157;p18"/>
          <p:cNvPicPr preferRelativeResize="0"/>
          <p:nvPr/>
        </p:nvPicPr>
        <p:blipFill>
          <a:blip r:embed="rId6">
            <a:alphaModFix/>
          </a:blip>
          <a:stretch>
            <a:fillRect/>
          </a:stretch>
        </p:blipFill>
        <p:spPr>
          <a:xfrm>
            <a:off x="1226625" y="721050"/>
            <a:ext cx="2683474" cy="1707001"/>
          </a:xfrm>
          <a:prstGeom prst="rect">
            <a:avLst/>
          </a:prstGeom>
          <a:noFill/>
          <a:ln>
            <a:noFill/>
          </a:ln>
        </p:spPr>
      </p:pic>
      <p:pic>
        <p:nvPicPr>
          <p:cNvPr id="158" name="Google Shape;158;p18"/>
          <p:cNvPicPr preferRelativeResize="0"/>
          <p:nvPr/>
        </p:nvPicPr>
        <p:blipFill rotWithShape="1">
          <a:blip r:embed="rId7">
            <a:alphaModFix/>
          </a:blip>
          <a:srcRect b="10057" l="0" r="0" t="31431"/>
          <a:stretch/>
        </p:blipFill>
        <p:spPr>
          <a:xfrm>
            <a:off x="6090250" y="675000"/>
            <a:ext cx="2543474" cy="1757348"/>
          </a:xfrm>
          <a:prstGeom prst="rect">
            <a:avLst/>
          </a:prstGeom>
          <a:noFill/>
          <a:ln>
            <a:noFill/>
          </a:ln>
        </p:spPr>
      </p:pic>
      <p:sp>
        <p:nvSpPr>
          <p:cNvPr id="159" name="Google Shape;159;p18"/>
          <p:cNvSpPr/>
          <p:nvPr/>
        </p:nvSpPr>
        <p:spPr>
          <a:xfrm>
            <a:off x="213500" y="4559250"/>
            <a:ext cx="494400" cy="4155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t>4</a:t>
            </a:r>
            <a:endParaRPr b="1" sz="1100"/>
          </a:p>
        </p:txBody>
      </p:sp>
      <p:pic>
        <p:nvPicPr>
          <p:cNvPr descr="Gestión y Tecnologías de Procesos de Negocio &gt; Presentación | Universidad  de Granada" id="160" name="Google Shape;160;p18"/>
          <p:cNvPicPr preferRelativeResize="0"/>
          <p:nvPr/>
        </p:nvPicPr>
        <p:blipFill rotWithShape="1">
          <a:blip r:embed="rId8">
            <a:alphaModFix/>
          </a:blip>
          <a:srcRect b="69223" l="0" r="0" t="0"/>
          <a:stretch/>
        </p:blipFill>
        <p:spPr>
          <a:xfrm>
            <a:off x="8140750" y="174900"/>
            <a:ext cx="734875" cy="323100"/>
          </a:xfrm>
          <a:prstGeom prst="rect">
            <a:avLst/>
          </a:prstGeom>
          <a:noFill/>
          <a:ln>
            <a:noFill/>
          </a:ln>
        </p:spPr>
      </p:pic>
      <p:pic>
        <p:nvPicPr>
          <p:cNvPr id="161" name="Google Shape;161;p18"/>
          <p:cNvPicPr preferRelativeResize="0"/>
          <p:nvPr/>
        </p:nvPicPr>
        <p:blipFill>
          <a:blip r:embed="rId9">
            <a:alphaModFix/>
          </a:blip>
          <a:stretch>
            <a:fillRect/>
          </a:stretch>
        </p:blipFill>
        <p:spPr>
          <a:xfrm>
            <a:off x="1096350" y="3770875"/>
            <a:ext cx="822706" cy="523199"/>
          </a:xfrm>
          <a:prstGeom prst="rect">
            <a:avLst/>
          </a:prstGeom>
          <a:noFill/>
          <a:ln>
            <a:noFill/>
          </a:ln>
        </p:spPr>
      </p:pic>
      <p:sp>
        <p:nvSpPr>
          <p:cNvPr id="162" name="Google Shape;162;p18"/>
          <p:cNvSpPr/>
          <p:nvPr/>
        </p:nvSpPr>
        <p:spPr>
          <a:xfrm>
            <a:off x="5257225" y="3192825"/>
            <a:ext cx="586200" cy="647400"/>
          </a:xfrm>
          <a:prstGeom prst="ellipse">
            <a:avLst/>
          </a:prstGeom>
          <a:noFill/>
          <a:ln cap="flat" cmpd="sng" w="2857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txBox="1"/>
          <p:nvPr/>
        </p:nvSpPr>
        <p:spPr>
          <a:xfrm>
            <a:off x="5182825" y="3917750"/>
            <a:ext cx="735000" cy="307800"/>
          </a:xfrm>
          <a:prstGeom prst="rect">
            <a:avLst/>
          </a:prstGeom>
          <a:solidFill>
            <a:srgbClr val="11111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800">
                <a:solidFill>
                  <a:schemeClr val="dk1"/>
                </a:solidFill>
                <a:latin typeface="Lato"/>
                <a:ea typeface="Lato"/>
                <a:cs typeface="Lato"/>
                <a:sym typeface="Lato"/>
              </a:rPr>
              <a:t>Study Area</a:t>
            </a:r>
            <a:endParaRPr b="1" sz="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nvSpPr>
        <p:spPr>
          <a:xfrm>
            <a:off x="1326050" y="42350"/>
            <a:ext cx="488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latin typeface="Lato"/>
                <a:ea typeface="Lato"/>
                <a:cs typeface="Lato"/>
                <a:sym typeface="Lato"/>
              </a:rPr>
              <a:t>Caso de Estudio</a:t>
            </a:r>
            <a:endParaRPr b="1" sz="2400">
              <a:latin typeface="Lato"/>
              <a:ea typeface="Lato"/>
              <a:cs typeface="Lato"/>
              <a:sym typeface="Lato"/>
            </a:endParaRPr>
          </a:p>
        </p:txBody>
      </p:sp>
      <p:cxnSp>
        <p:nvCxnSpPr>
          <p:cNvPr id="169" name="Google Shape;169;p19"/>
          <p:cNvCxnSpPr/>
          <p:nvPr/>
        </p:nvCxnSpPr>
        <p:spPr>
          <a:xfrm>
            <a:off x="1285850" y="568900"/>
            <a:ext cx="7293300" cy="8400"/>
          </a:xfrm>
          <a:prstGeom prst="straightConnector1">
            <a:avLst/>
          </a:prstGeom>
          <a:noFill/>
          <a:ln cap="flat" cmpd="sng" w="28575">
            <a:solidFill>
              <a:schemeClr val="dk2"/>
            </a:solidFill>
            <a:prstDash val="solid"/>
            <a:round/>
            <a:headEnd len="med" w="med" type="none"/>
            <a:tailEnd len="med" w="med" type="none"/>
          </a:ln>
        </p:spPr>
      </p:cxnSp>
      <p:pic>
        <p:nvPicPr>
          <p:cNvPr id="170" name="Google Shape;170;p19"/>
          <p:cNvPicPr preferRelativeResize="0"/>
          <p:nvPr/>
        </p:nvPicPr>
        <p:blipFill rotWithShape="1">
          <a:blip r:embed="rId3">
            <a:alphaModFix/>
          </a:blip>
          <a:srcRect b="0" l="0" r="0" t="0"/>
          <a:stretch/>
        </p:blipFill>
        <p:spPr>
          <a:xfrm>
            <a:off x="1858450" y="757599"/>
            <a:ext cx="7042400" cy="4028425"/>
          </a:xfrm>
          <a:prstGeom prst="rect">
            <a:avLst/>
          </a:prstGeom>
          <a:noFill/>
          <a:ln>
            <a:noFill/>
          </a:ln>
        </p:spPr>
      </p:pic>
      <p:sp>
        <p:nvSpPr>
          <p:cNvPr id="171" name="Google Shape;171;p19"/>
          <p:cNvSpPr txBox="1"/>
          <p:nvPr/>
        </p:nvSpPr>
        <p:spPr>
          <a:xfrm>
            <a:off x="278050" y="1662700"/>
            <a:ext cx="12156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solidFill>
                  <a:srgbClr val="0C343D"/>
                </a:solidFill>
                <a:latin typeface="Lato"/>
                <a:ea typeface="Lato"/>
                <a:cs typeface="Lato"/>
                <a:sym typeface="Lato"/>
              </a:rPr>
              <a:t>Carretera única</a:t>
            </a:r>
            <a:endParaRPr b="1" sz="1700">
              <a:solidFill>
                <a:srgbClr val="0C343D"/>
              </a:solidFill>
              <a:latin typeface="Lato"/>
              <a:ea typeface="Lato"/>
              <a:cs typeface="Lato"/>
              <a:sym typeface="Lato"/>
            </a:endParaRPr>
          </a:p>
        </p:txBody>
      </p:sp>
      <p:pic>
        <p:nvPicPr>
          <p:cNvPr id="172" name="Google Shape;172;p19"/>
          <p:cNvPicPr preferRelativeResize="0"/>
          <p:nvPr/>
        </p:nvPicPr>
        <p:blipFill>
          <a:blip r:embed="rId4">
            <a:alphaModFix/>
          </a:blip>
          <a:stretch>
            <a:fillRect/>
          </a:stretch>
        </p:blipFill>
        <p:spPr>
          <a:xfrm rot="-18">
            <a:off x="415424" y="2091963"/>
            <a:ext cx="940850" cy="940880"/>
          </a:xfrm>
          <a:prstGeom prst="rect">
            <a:avLst/>
          </a:prstGeom>
          <a:noFill/>
          <a:ln>
            <a:noFill/>
          </a:ln>
        </p:spPr>
      </p:pic>
      <p:sp>
        <p:nvSpPr>
          <p:cNvPr id="173" name="Google Shape;173;p19"/>
          <p:cNvSpPr txBox="1"/>
          <p:nvPr/>
        </p:nvSpPr>
        <p:spPr>
          <a:xfrm>
            <a:off x="231850" y="2833038"/>
            <a:ext cx="1215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500">
                <a:solidFill>
                  <a:srgbClr val="0C343D"/>
                </a:solidFill>
                <a:latin typeface="Lato"/>
                <a:ea typeface="Lato"/>
                <a:cs typeface="Lato"/>
                <a:sym typeface="Lato"/>
              </a:rPr>
              <a:t>4 LPR</a:t>
            </a:r>
            <a:endParaRPr b="1" sz="1500">
              <a:solidFill>
                <a:srgbClr val="0C343D"/>
              </a:solidFill>
              <a:latin typeface="Lato"/>
              <a:ea typeface="Lato"/>
              <a:cs typeface="Lato"/>
              <a:sym typeface="Lato"/>
            </a:endParaRPr>
          </a:p>
        </p:txBody>
      </p:sp>
      <p:pic>
        <p:nvPicPr>
          <p:cNvPr id="174" name="Google Shape;174;p19"/>
          <p:cNvPicPr preferRelativeResize="0"/>
          <p:nvPr/>
        </p:nvPicPr>
        <p:blipFill>
          <a:blip r:embed="rId4">
            <a:alphaModFix/>
          </a:blip>
          <a:stretch>
            <a:fillRect/>
          </a:stretch>
        </p:blipFill>
        <p:spPr>
          <a:xfrm rot="-13">
            <a:off x="4765899" y="3172357"/>
            <a:ext cx="333225" cy="333224"/>
          </a:xfrm>
          <a:prstGeom prst="rect">
            <a:avLst/>
          </a:prstGeom>
          <a:noFill/>
          <a:ln cap="flat" cmpd="sng" w="19050">
            <a:solidFill>
              <a:srgbClr val="980000"/>
            </a:solidFill>
            <a:prstDash val="solid"/>
            <a:round/>
            <a:headEnd len="sm" w="sm" type="none"/>
            <a:tailEnd len="sm" w="sm" type="none"/>
          </a:ln>
        </p:spPr>
      </p:pic>
      <p:pic>
        <p:nvPicPr>
          <p:cNvPr id="175" name="Google Shape;175;p19"/>
          <p:cNvPicPr preferRelativeResize="0"/>
          <p:nvPr/>
        </p:nvPicPr>
        <p:blipFill>
          <a:blip r:embed="rId4">
            <a:alphaModFix/>
          </a:blip>
          <a:stretch>
            <a:fillRect/>
          </a:stretch>
        </p:blipFill>
        <p:spPr>
          <a:xfrm rot="-13">
            <a:off x="4870674" y="3534307"/>
            <a:ext cx="333225" cy="333224"/>
          </a:xfrm>
          <a:prstGeom prst="rect">
            <a:avLst/>
          </a:prstGeom>
          <a:noFill/>
          <a:ln cap="flat" cmpd="sng" w="19050">
            <a:solidFill>
              <a:srgbClr val="980000"/>
            </a:solidFill>
            <a:prstDash val="solid"/>
            <a:round/>
            <a:headEnd len="sm" w="sm" type="none"/>
            <a:tailEnd len="sm" w="sm" type="none"/>
          </a:ln>
        </p:spPr>
      </p:pic>
      <p:pic>
        <p:nvPicPr>
          <p:cNvPr id="176" name="Google Shape;176;p19"/>
          <p:cNvPicPr preferRelativeResize="0"/>
          <p:nvPr/>
        </p:nvPicPr>
        <p:blipFill>
          <a:blip r:embed="rId4">
            <a:alphaModFix/>
          </a:blip>
          <a:stretch>
            <a:fillRect/>
          </a:stretch>
        </p:blipFill>
        <p:spPr>
          <a:xfrm rot="-13">
            <a:off x="5542199" y="2581807"/>
            <a:ext cx="333225" cy="333224"/>
          </a:xfrm>
          <a:prstGeom prst="rect">
            <a:avLst/>
          </a:prstGeom>
          <a:noFill/>
          <a:ln cap="flat" cmpd="sng" w="19050">
            <a:solidFill>
              <a:srgbClr val="980000"/>
            </a:solidFill>
            <a:prstDash val="solid"/>
            <a:round/>
            <a:headEnd len="sm" w="sm" type="none"/>
            <a:tailEnd len="sm" w="sm" type="none"/>
          </a:ln>
        </p:spPr>
      </p:pic>
      <p:pic>
        <p:nvPicPr>
          <p:cNvPr id="177" name="Google Shape;177;p19"/>
          <p:cNvPicPr preferRelativeResize="0"/>
          <p:nvPr/>
        </p:nvPicPr>
        <p:blipFill>
          <a:blip r:embed="rId4">
            <a:alphaModFix/>
          </a:blip>
          <a:stretch>
            <a:fillRect/>
          </a:stretch>
        </p:blipFill>
        <p:spPr>
          <a:xfrm rot="-13">
            <a:off x="5308824" y="1343557"/>
            <a:ext cx="333225" cy="333224"/>
          </a:xfrm>
          <a:prstGeom prst="rect">
            <a:avLst/>
          </a:prstGeom>
          <a:noFill/>
          <a:ln cap="flat" cmpd="sng" w="19050">
            <a:solidFill>
              <a:srgbClr val="980000"/>
            </a:solidFill>
            <a:prstDash val="solid"/>
            <a:round/>
            <a:headEnd len="sm" w="sm" type="none"/>
            <a:tailEnd len="sm" w="sm" type="none"/>
          </a:ln>
        </p:spPr>
      </p:pic>
      <p:sp>
        <p:nvSpPr>
          <p:cNvPr id="178" name="Google Shape;17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179" name="Google Shape;179;p19"/>
          <p:cNvSpPr txBox="1"/>
          <p:nvPr/>
        </p:nvSpPr>
        <p:spPr>
          <a:xfrm>
            <a:off x="293050" y="3876475"/>
            <a:ext cx="1215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solidFill>
                  <a:srgbClr val="0C343D"/>
                </a:solidFill>
                <a:latin typeface="Lato"/>
                <a:ea typeface="Lato"/>
                <a:cs typeface="Lato"/>
                <a:sym typeface="Lato"/>
              </a:rPr>
              <a:t>plataforma IoT</a:t>
            </a:r>
            <a:endParaRPr b="1" sz="1600">
              <a:solidFill>
                <a:srgbClr val="0C343D"/>
              </a:solidFill>
              <a:latin typeface="Lato"/>
              <a:ea typeface="Lato"/>
              <a:cs typeface="Lato"/>
              <a:sym typeface="Lato"/>
            </a:endParaRPr>
          </a:p>
        </p:txBody>
      </p:sp>
      <p:pic>
        <p:nvPicPr>
          <p:cNvPr id="180" name="Google Shape;180;p19"/>
          <p:cNvPicPr preferRelativeResize="0"/>
          <p:nvPr/>
        </p:nvPicPr>
        <p:blipFill>
          <a:blip r:embed="rId5">
            <a:alphaModFix amt="67000"/>
          </a:blip>
          <a:stretch>
            <a:fillRect/>
          </a:stretch>
        </p:blipFill>
        <p:spPr>
          <a:xfrm>
            <a:off x="145450" y="54100"/>
            <a:ext cx="1039075" cy="825350"/>
          </a:xfrm>
          <a:prstGeom prst="rect">
            <a:avLst/>
          </a:prstGeom>
          <a:noFill/>
          <a:ln>
            <a:noFill/>
          </a:ln>
        </p:spPr>
      </p:pic>
      <p:sp>
        <p:nvSpPr>
          <p:cNvPr id="181" name="Google Shape;181;p19"/>
          <p:cNvSpPr txBox="1"/>
          <p:nvPr/>
        </p:nvSpPr>
        <p:spPr>
          <a:xfrm>
            <a:off x="1823650" y="4744200"/>
            <a:ext cx="5207700" cy="323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s" sz="900">
                <a:solidFill>
                  <a:srgbClr val="111111"/>
                </a:solidFill>
                <a:highlight>
                  <a:schemeClr val="dk1"/>
                </a:highlight>
                <a:latin typeface="Lato"/>
                <a:ea typeface="Lato"/>
                <a:cs typeface="Lato"/>
                <a:sym typeface="Lato"/>
              </a:rPr>
              <a:t>Figura 3:</a:t>
            </a:r>
            <a:r>
              <a:rPr lang="es" sz="900">
                <a:solidFill>
                  <a:srgbClr val="111111"/>
                </a:solidFill>
                <a:highlight>
                  <a:schemeClr val="dk1"/>
                </a:highlight>
                <a:latin typeface="Lato"/>
                <a:ea typeface="Lato"/>
                <a:cs typeface="Lato"/>
                <a:sym typeface="Lato"/>
              </a:rPr>
              <a:t> Diseño del setup para las 4 LPR en la zona. (Elaboración propia)</a:t>
            </a:r>
            <a:endParaRPr/>
          </a:p>
        </p:txBody>
      </p:sp>
      <p:sp>
        <p:nvSpPr>
          <p:cNvPr id="182" name="Google Shape;182;p19"/>
          <p:cNvSpPr txBox="1"/>
          <p:nvPr/>
        </p:nvSpPr>
        <p:spPr>
          <a:xfrm>
            <a:off x="5048750" y="159450"/>
            <a:ext cx="3092100" cy="3540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i="1" lang="es" sz="1100">
                <a:latin typeface="Lato"/>
                <a:ea typeface="Lato"/>
                <a:cs typeface="Lato"/>
                <a:sym typeface="Lato"/>
              </a:rPr>
              <a:t>Apartado 2. Caso de Estudio. 2/2</a:t>
            </a:r>
            <a:endParaRPr i="1" sz="1100">
              <a:latin typeface="Lato"/>
              <a:ea typeface="Lato"/>
              <a:cs typeface="Lato"/>
              <a:sym typeface="Lato"/>
            </a:endParaRPr>
          </a:p>
        </p:txBody>
      </p:sp>
      <p:sp>
        <p:nvSpPr>
          <p:cNvPr id="183" name="Google Shape;183;p19"/>
          <p:cNvSpPr/>
          <p:nvPr/>
        </p:nvSpPr>
        <p:spPr>
          <a:xfrm>
            <a:off x="213500" y="4559250"/>
            <a:ext cx="494400" cy="4155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t>5</a:t>
            </a:r>
            <a:endParaRPr b="1" sz="1100"/>
          </a:p>
        </p:txBody>
      </p:sp>
      <p:pic>
        <p:nvPicPr>
          <p:cNvPr descr="Gestión y Tecnologías de Procesos de Negocio &gt; Presentación | Universidad  de Granada" id="184" name="Google Shape;184;p19"/>
          <p:cNvPicPr preferRelativeResize="0"/>
          <p:nvPr/>
        </p:nvPicPr>
        <p:blipFill rotWithShape="1">
          <a:blip r:embed="rId6">
            <a:alphaModFix/>
          </a:blip>
          <a:srcRect b="69223" l="0" r="0" t="0"/>
          <a:stretch/>
        </p:blipFill>
        <p:spPr>
          <a:xfrm>
            <a:off x="8140750" y="174900"/>
            <a:ext cx="734875" cy="323100"/>
          </a:xfrm>
          <a:prstGeom prst="rect">
            <a:avLst/>
          </a:prstGeom>
          <a:noFill/>
          <a:ln>
            <a:noFill/>
          </a:ln>
        </p:spPr>
      </p:pic>
      <p:pic>
        <p:nvPicPr>
          <p:cNvPr id="185" name="Google Shape;185;p19"/>
          <p:cNvPicPr preferRelativeResize="0"/>
          <p:nvPr/>
        </p:nvPicPr>
        <p:blipFill rotWithShape="1">
          <a:blip r:embed="rId7">
            <a:alphaModFix/>
          </a:blip>
          <a:srcRect b="10057" l="0" r="0" t="31431"/>
          <a:stretch/>
        </p:blipFill>
        <p:spPr>
          <a:xfrm>
            <a:off x="415425" y="1009599"/>
            <a:ext cx="940851" cy="650040"/>
          </a:xfrm>
          <a:prstGeom prst="rect">
            <a:avLst/>
          </a:prstGeom>
          <a:noFill/>
          <a:ln>
            <a:noFill/>
          </a:ln>
        </p:spPr>
      </p:pic>
      <p:pic>
        <p:nvPicPr>
          <p:cNvPr id="186" name="Google Shape;186;p19"/>
          <p:cNvPicPr preferRelativeResize="0"/>
          <p:nvPr/>
        </p:nvPicPr>
        <p:blipFill>
          <a:blip r:embed="rId8">
            <a:alphaModFix/>
          </a:blip>
          <a:stretch>
            <a:fillRect/>
          </a:stretch>
        </p:blipFill>
        <p:spPr>
          <a:xfrm>
            <a:off x="283125" y="3303700"/>
            <a:ext cx="1235443" cy="5727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txBox="1"/>
          <p:nvPr/>
        </p:nvSpPr>
        <p:spPr>
          <a:xfrm>
            <a:off x="1326050" y="42350"/>
            <a:ext cx="488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latin typeface="Lato"/>
                <a:ea typeface="Lato"/>
                <a:cs typeface="Lato"/>
                <a:sym typeface="Lato"/>
              </a:rPr>
              <a:t>Clustering Pipeline</a:t>
            </a:r>
            <a:endParaRPr b="1" sz="2400">
              <a:latin typeface="Lato"/>
              <a:ea typeface="Lato"/>
              <a:cs typeface="Lato"/>
              <a:sym typeface="Lato"/>
            </a:endParaRPr>
          </a:p>
        </p:txBody>
      </p:sp>
      <p:cxnSp>
        <p:nvCxnSpPr>
          <p:cNvPr id="192" name="Google Shape;192;p20"/>
          <p:cNvCxnSpPr/>
          <p:nvPr/>
        </p:nvCxnSpPr>
        <p:spPr>
          <a:xfrm>
            <a:off x="1285850" y="568900"/>
            <a:ext cx="7293300" cy="8400"/>
          </a:xfrm>
          <a:prstGeom prst="straightConnector1">
            <a:avLst/>
          </a:prstGeom>
          <a:noFill/>
          <a:ln cap="flat" cmpd="sng" w="28575">
            <a:solidFill>
              <a:schemeClr val="dk2"/>
            </a:solidFill>
            <a:prstDash val="solid"/>
            <a:round/>
            <a:headEnd len="med" w="med" type="none"/>
            <a:tailEnd len="med" w="med" type="none"/>
          </a:ln>
        </p:spPr>
      </p:cxnSp>
      <p:sp>
        <p:nvSpPr>
          <p:cNvPr id="193" name="Google Shape;19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94" name="Google Shape;194;p20"/>
          <p:cNvPicPr preferRelativeResize="0"/>
          <p:nvPr/>
        </p:nvPicPr>
        <p:blipFill>
          <a:blip r:embed="rId3">
            <a:alphaModFix amt="67000"/>
          </a:blip>
          <a:stretch>
            <a:fillRect/>
          </a:stretch>
        </p:blipFill>
        <p:spPr>
          <a:xfrm>
            <a:off x="145450" y="54100"/>
            <a:ext cx="1039075" cy="825350"/>
          </a:xfrm>
          <a:prstGeom prst="rect">
            <a:avLst/>
          </a:prstGeom>
          <a:noFill/>
          <a:ln>
            <a:noFill/>
          </a:ln>
        </p:spPr>
      </p:pic>
      <p:pic>
        <p:nvPicPr>
          <p:cNvPr id="195" name="Google Shape;195;p20"/>
          <p:cNvPicPr preferRelativeResize="0"/>
          <p:nvPr/>
        </p:nvPicPr>
        <p:blipFill>
          <a:blip r:embed="rId4">
            <a:alphaModFix/>
          </a:blip>
          <a:stretch>
            <a:fillRect/>
          </a:stretch>
        </p:blipFill>
        <p:spPr>
          <a:xfrm>
            <a:off x="674750" y="879450"/>
            <a:ext cx="8087024" cy="3772374"/>
          </a:xfrm>
          <a:prstGeom prst="rect">
            <a:avLst/>
          </a:prstGeom>
          <a:noFill/>
          <a:ln>
            <a:noFill/>
          </a:ln>
        </p:spPr>
      </p:pic>
      <p:sp>
        <p:nvSpPr>
          <p:cNvPr id="196" name="Google Shape;196;p20"/>
          <p:cNvSpPr txBox="1"/>
          <p:nvPr/>
        </p:nvSpPr>
        <p:spPr>
          <a:xfrm>
            <a:off x="896900" y="4608325"/>
            <a:ext cx="4374600" cy="323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s" sz="900">
                <a:solidFill>
                  <a:srgbClr val="111111"/>
                </a:solidFill>
                <a:highlight>
                  <a:schemeClr val="dk1"/>
                </a:highlight>
                <a:latin typeface="Lato"/>
                <a:ea typeface="Lato"/>
                <a:cs typeface="Lato"/>
                <a:sym typeface="Lato"/>
              </a:rPr>
              <a:t>Figura 4:</a:t>
            </a:r>
            <a:r>
              <a:rPr lang="es" sz="900">
                <a:solidFill>
                  <a:srgbClr val="111111"/>
                </a:solidFill>
                <a:highlight>
                  <a:schemeClr val="dk1"/>
                </a:highlight>
                <a:latin typeface="Lato"/>
                <a:ea typeface="Lato"/>
                <a:cs typeface="Lato"/>
                <a:sym typeface="Lato"/>
              </a:rPr>
              <a:t> </a:t>
            </a:r>
            <a:r>
              <a:rPr lang="es" sz="900">
                <a:solidFill>
                  <a:srgbClr val="111111"/>
                </a:solidFill>
                <a:highlight>
                  <a:schemeClr val="dk1"/>
                </a:highlight>
                <a:latin typeface="Lato"/>
                <a:ea typeface="Lato"/>
                <a:cs typeface="Lato"/>
                <a:sym typeface="Lato"/>
              </a:rPr>
              <a:t>Visión general del flujo de trabajo para clustering</a:t>
            </a:r>
            <a:r>
              <a:rPr lang="es" sz="900">
                <a:solidFill>
                  <a:srgbClr val="111111"/>
                </a:solidFill>
                <a:highlight>
                  <a:schemeClr val="dk1"/>
                </a:highlight>
                <a:latin typeface="Lato"/>
                <a:ea typeface="Lato"/>
                <a:cs typeface="Lato"/>
                <a:sym typeface="Lato"/>
              </a:rPr>
              <a:t>. (Elaboración propia)</a:t>
            </a:r>
            <a:endParaRPr/>
          </a:p>
        </p:txBody>
      </p:sp>
      <p:sp>
        <p:nvSpPr>
          <p:cNvPr id="197" name="Google Shape;197;p20"/>
          <p:cNvSpPr txBox="1"/>
          <p:nvPr/>
        </p:nvSpPr>
        <p:spPr>
          <a:xfrm>
            <a:off x="5048750" y="159450"/>
            <a:ext cx="3092100" cy="3540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i="1" lang="es" sz="1100">
                <a:latin typeface="Lato"/>
                <a:ea typeface="Lato"/>
                <a:cs typeface="Lato"/>
                <a:sym typeface="Lato"/>
              </a:rPr>
              <a:t>Apartado 3. Clustering Pipeline. 1/1</a:t>
            </a:r>
            <a:endParaRPr i="1" sz="1100">
              <a:latin typeface="Lato"/>
              <a:ea typeface="Lato"/>
              <a:cs typeface="Lato"/>
              <a:sym typeface="Lato"/>
            </a:endParaRPr>
          </a:p>
        </p:txBody>
      </p:sp>
      <p:sp>
        <p:nvSpPr>
          <p:cNvPr id="198" name="Google Shape;198;p20"/>
          <p:cNvSpPr/>
          <p:nvPr/>
        </p:nvSpPr>
        <p:spPr>
          <a:xfrm>
            <a:off x="213500" y="4559250"/>
            <a:ext cx="494400" cy="4155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t>6</a:t>
            </a:r>
            <a:endParaRPr b="1" sz="1100"/>
          </a:p>
        </p:txBody>
      </p:sp>
      <p:pic>
        <p:nvPicPr>
          <p:cNvPr descr="Gestión y Tecnologías de Procesos de Negocio &gt; Presentación | Universidad  de Granada" id="199" name="Google Shape;199;p20"/>
          <p:cNvPicPr preferRelativeResize="0"/>
          <p:nvPr/>
        </p:nvPicPr>
        <p:blipFill rotWithShape="1">
          <a:blip r:embed="rId5">
            <a:alphaModFix/>
          </a:blip>
          <a:srcRect b="69223" l="0" r="0" t="0"/>
          <a:stretch/>
        </p:blipFill>
        <p:spPr>
          <a:xfrm>
            <a:off x="8140750" y="174900"/>
            <a:ext cx="734875" cy="323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1"/>
          <p:cNvPicPr preferRelativeResize="0"/>
          <p:nvPr/>
        </p:nvPicPr>
        <p:blipFill>
          <a:blip r:embed="rId3">
            <a:alphaModFix/>
          </a:blip>
          <a:stretch>
            <a:fillRect/>
          </a:stretch>
        </p:blipFill>
        <p:spPr>
          <a:xfrm>
            <a:off x="4562325" y="664675"/>
            <a:ext cx="4249299" cy="4122900"/>
          </a:xfrm>
          <a:prstGeom prst="rect">
            <a:avLst/>
          </a:prstGeom>
          <a:noFill/>
          <a:ln>
            <a:noFill/>
          </a:ln>
        </p:spPr>
      </p:pic>
      <p:sp>
        <p:nvSpPr>
          <p:cNvPr id="205" name="Google Shape;205;p21"/>
          <p:cNvSpPr/>
          <p:nvPr/>
        </p:nvSpPr>
        <p:spPr>
          <a:xfrm>
            <a:off x="3746025" y="1184750"/>
            <a:ext cx="954600" cy="9753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330200" y="1184750"/>
            <a:ext cx="912300" cy="9753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txBox="1"/>
          <p:nvPr/>
        </p:nvSpPr>
        <p:spPr>
          <a:xfrm>
            <a:off x="1326050" y="42350"/>
            <a:ext cx="4888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latin typeface="Lato"/>
                <a:ea typeface="Lato"/>
                <a:cs typeface="Lato"/>
                <a:sym typeface="Lato"/>
              </a:rPr>
              <a:t>Resultados</a:t>
            </a:r>
            <a:endParaRPr b="1" sz="2400">
              <a:latin typeface="Lato"/>
              <a:ea typeface="Lato"/>
              <a:cs typeface="Lato"/>
              <a:sym typeface="Lato"/>
            </a:endParaRPr>
          </a:p>
        </p:txBody>
      </p:sp>
      <p:cxnSp>
        <p:nvCxnSpPr>
          <p:cNvPr id="208" name="Google Shape;208;p21"/>
          <p:cNvCxnSpPr/>
          <p:nvPr/>
        </p:nvCxnSpPr>
        <p:spPr>
          <a:xfrm>
            <a:off x="1285850" y="568900"/>
            <a:ext cx="7293300" cy="8400"/>
          </a:xfrm>
          <a:prstGeom prst="straightConnector1">
            <a:avLst/>
          </a:prstGeom>
          <a:noFill/>
          <a:ln cap="flat" cmpd="sng" w="28575">
            <a:solidFill>
              <a:schemeClr val="dk2"/>
            </a:solidFill>
            <a:prstDash val="solid"/>
            <a:round/>
            <a:headEnd len="med" w="med" type="none"/>
            <a:tailEnd len="med" w="med" type="none"/>
          </a:ln>
        </p:spPr>
      </p:cxnSp>
      <p:sp>
        <p:nvSpPr>
          <p:cNvPr id="209" name="Google Shape;20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10" name="Google Shape;210;p21"/>
          <p:cNvPicPr preferRelativeResize="0"/>
          <p:nvPr/>
        </p:nvPicPr>
        <p:blipFill>
          <a:blip r:embed="rId4">
            <a:alphaModFix amt="67000"/>
          </a:blip>
          <a:stretch>
            <a:fillRect/>
          </a:stretch>
        </p:blipFill>
        <p:spPr>
          <a:xfrm>
            <a:off x="145450" y="54100"/>
            <a:ext cx="1039075" cy="825350"/>
          </a:xfrm>
          <a:prstGeom prst="rect">
            <a:avLst/>
          </a:prstGeom>
          <a:noFill/>
          <a:ln>
            <a:noFill/>
          </a:ln>
        </p:spPr>
      </p:pic>
      <p:sp>
        <p:nvSpPr>
          <p:cNvPr id="211" name="Google Shape;211;p21"/>
          <p:cNvSpPr txBox="1"/>
          <p:nvPr/>
        </p:nvSpPr>
        <p:spPr>
          <a:xfrm>
            <a:off x="5048750" y="159450"/>
            <a:ext cx="3092100" cy="3540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i="1" lang="es" sz="1100">
                <a:latin typeface="Lato"/>
                <a:ea typeface="Lato"/>
                <a:cs typeface="Lato"/>
                <a:sym typeface="Lato"/>
              </a:rPr>
              <a:t>Apartado 4. Resultados. 1/6 </a:t>
            </a:r>
            <a:endParaRPr i="1" sz="1100">
              <a:latin typeface="Lato"/>
              <a:ea typeface="Lato"/>
              <a:cs typeface="Lato"/>
              <a:sym typeface="Lato"/>
            </a:endParaRPr>
          </a:p>
        </p:txBody>
      </p:sp>
      <p:sp>
        <p:nvSpPr>
          <p:cNvPr id="212" name="Google Shape;212;p21"/>
          <p:cNvSpPr txBox="1"/>
          <p:nvPr/>
        </p:nvSpPr>
        <p:spPr>
          <a:xfrm>
            <a:off x="4800600" y="4698475"/>
            <a:ext cx="4374600" cy="323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s" sz="900">
                <a:solidFill>
                  <a:srgbClr val="111111"/>
                </a:solidFill>
                <a:highlight>
                  <a:schemeClr val="dk1"/>
                </a:highlight>
                <a:latin typeface="Lato"/>
                <a:ea typeface="Lato"/>
                <a:cs typeface="Lato"/>
                <a:sym typeface="Lato"/>
              </a:rPr>
              <a:t>Figura 6:</a:t>
            </a:r>
            <a:r>
              <a:rPr lang="es" sz="900">
                <a:solidFill>
                  <a:srgbClr val="111111"/>
                </a:solidFill>
                <a:highlight>
                  <a:schemeClr val="dk1"/>
                </a:highlight>
                <a:latin typeface="Lato"/>
                <a:ea typeface="Lato"/>
                <a:cs typeface="Lato"/>
                <a:sym typeface="Lato"/>
              </a:rPr>
              <a:t> Matriz de correlación de las variables seleccionadas. (Elab. propia)</a:t>
            </a:r>
            <a:endParaRPr/>
          </a:p>
        </p:txBody>
      </p:sp>
      <p:pic>
        <p:nvPicPr>
          <p:cNvPr id="213" name="Google Shape;213;p21"/>
          <p:cNvPicPr preferRelativeResize="0"/>
          <p:nvPr/>
        </p:nvPicPr>
        <p:blipFill>
          <a:blip r:embed="rId5">
            <a:alphaModFix/>
          </a:blip>
          <a:stretch>
            <a:fillRect/>
          </a:stretch>
        </p:blipFill>
        <p:spPr>
          <a:xfrm>
            <a:off x="1493025" y="664675"/>
            <a:ext cx="2210700" cy="2015426"/>
          </a:xfrm>
          <a:prstGeom prst="rect">
            <a:avLst/>
          </a:prstGeom>
          <a:noFill/>
          <a:ln>
            <a:noFill/>
          </a:ln>
        </p:spPr>
      </p:pic>
      <p:pic>
        <p:nvPicPr>
          <p:cNvPr id="214" name="Google Shape;214;p21"/>
          <p:cNvPicPr preferRelativeResize="0"/>
          <p:nvPr/>
        </p:nvPicPr>
        <p:blipFill>
          <a:blip r:embed="rId6">
            <a:alphaModFix/>
          </a:blip>
          <a:stretch>
            <a:fillRect/>
          </a:stretch>
        </p:blipFill>
        <p:spPr>
          <a:xfrm>
            <a:off x="894225" y="2603925"/>
            <a:ext cx="3408312" cy="2189927"/>
          </a:xfrm>
          <a:prstGeom prst="rect">
            <a:avLst/>
          </a:prstGeom>
          <a:noFill/>
          <a:ln>
            <a:noFill/>
          </a:ln>
        </p:spPr>
      </p:pic>
      <p:sp>
        <p:nvSpPr>
          <p:cNvPr id="215" name="Google Shape;215;p21"/>
          <p:cNvSpPr txBox="1"/>
          <p:nvPr/>
        </p:nvSpPr>
        <p:spPr>
          <a:xfrm>
            <a:off x="772850" y="4698475"/>
            <a:ext cx="4374600" cy="323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s" sz="900">
                <a:solidFill>
                  <a:srgbClr val="111111"/>
                </a:solidFill>
                <a:highlight>
                  <a:schemeClr val="dk1"/>
                </a:highlight>
                <a:latin typeface="Lato"/>
                <a:ea typeface="Lato"/>
                <a:cs typeface="Lato"/>
                <a:sym typeface="Lato"/>
              </a:rPr>
              <a:t>Figura 5. </a:t>
            </a:r>
            <a:r>
              <a:rPr lang="es" sz="900">
                <a:solidFill>
                  <a:srgbClr val="111111"/>
                </a:solidFill>
                <a:highlight>
                  <a:schemeClr val="dk1"/>
                </a:highlight>
                <a:latin typeface="Lato"/>
                <a:ea typeface="Lato"/>
                <a:cs typeface="Lato"/>
                <a:sym typeface="Lato"/>
              </a:rPr>
              <a:t>Correlación de variables con la etiqueta de residente. (Elab. propia)</a:t>
            </a:r>
            <a:endParaRPr/>
          </a:p>
        </p:txBody>
      </p:sp>
      <p:sp>
        <p:nvSpPr>
          <p:cNvPr id="216" name="Google Shape;216;p21"/>
          <p:cNvSpPr txBox="1"/>
          <p:nvPr/>
        </p:nvSpPr>
        <p:spPr>
          <a:xfrm>
            <a:off x="288950" y="1326038"/>
            <a:ext cx="996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Lato"/>
                <a:ea typeface="Lato"/>
                <a:cs typeface="Lato"/>
                <a:sym typeface="Lato"/>
              </a:rPr>
              <a:t>Limpieza </a:t>
            </a:r>
            <a:endParaRPr b="1" sz="1200">
              <a:latin typeface="Lato"/>
              <a:ea typeface="Lato"/>
              <a:cs typeface="Lato"/>
              <a:sym typeface="Lato"/>
            </a:endParaRPr>
          </a:p>
          <a:p>
            <a:pPr indent="0" lvl="0" marL="0" rtl="0" algn="ctr">
              <a:spcBef>
                <a:spcPts val="0"/>
              </a:spcBef>
              <a:spcAft>
                <a:spcPts val="0"/>
              </a:spcAft>
              <a:buNone/>
            </a:pPr>
            <a:r>
              <a:rPr b="1" lang="es" sz="1200">
                <a:latin typeface="Lato"/>
                <a:ea typeface="Lato"/>
                <a:cs typeface="Lato"/>
                <a:sym typeface="Lato"/>
              </a:rPr>
              <a:t>de variables</a:t>
            </a:r>
            <a:endParaRPr b="1" sz="1200">
              <a:latin typeface="Lato"/>
              <a:ea typeface="Lato"/>
              <a:cs typeface="Lato"/>
              <a:sym typeface="Lato"/>
            </a:endParaRPr>
          </a:p>
        </p:txBody>
      </p:sp>
      <p:sp>
        <p:nvSpPr>
          <p:cNvPr id="217" name="Google Shape;217;p21"/>
          <p:cNvSpPr txBox="1"/>
          <p:nvPr/>
        </p:nvSpPr>
        <p:spPr>
          <a:xfrm>
            <a:off x="3724875" y="1326038"/>
            <a:ext cx="996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latin typeface="Lato"/>
                <a:ea typeface="Lato"/>
                <a:cs typeface="Lato"/>
                <a:sym typeface="Lato"/>
              </a:rPr>
              <a:t>Análisis</a:t>
            </a:r>
            <a:endParaRPr b="1" sz="1200">
              <a:latin typeface="Lato"/>
              <a:ea typeface="Lato"/>
              <a:cs typeface="Lato"/>
              <a:sym typeface="Lato"/>
            </a:endParaRPr>
          </a:p>
          <a:p>
            <a:pPr indent="0" lvl="0" marL="0" rtl="0" algn="ctr">
              <a:spcBef>
                <a:spcPts val="0"/>
              </a:spcBef>
              <a:spcAft>
                <a:spcPts val="0"/>
              </a:spcAft>
              <a:buNone/>
            </a:pPr>
            <a:r>
              <a:rPr b="1" lang="es" sz="1200">
                <a:latin typeface="Lato"/>
                <a:ea typeface="Lato"/>
                <a:cs typeface="Lato"/>
                <a:sym typeface="Lato"/>
              </a:rPr>
              <a:t>de</a:t>
            </a:r>
            <a:endParaRPr b="1" sz="1200">
              <a:latin typeface="Lato"/>
              <a:ea typeface="Lato"/>
              <a:cs typeface="Lato"/>
              <a:sym typeface="Lato"/>
            </a:endParaRPr>
          </a:p>
          <a:p>
            <a:pPr indent="0" lvl="0" marL="0" rtl="0" algn="ctr">
              <a:spcBef>
                <a:spcPts val="0"/>
              </a:spcBef>
              <a:spcAft>
                <a:spcPts val="0"/>
              </a:spcAft>
              <a:buNone/>
            </a:pPr>
            <a:r>
              <a:rPr b="1" lang="es" sz="1200">
                <a:latin typeface="Lato"/>
                <a:ea typeface="Lato"/>
                <a:cs typeface="Lato"/>
                <a:sym typeface="Lato"/>
              </a:rPr>
              <a:t>correlación</a:t>
            </a:r>
            <a:endParaRPr b="1" sz="1200">
              <a:latin typeface="Lato"/>
              <a:ea typeface="Lato"/>
              <a:cs typeface="Lato"/>
              <a:sym typeface="Lato"/>
            </a:endParaRPr>
          </a:p>
        </p:txBody>
      </p:sp>
      <p:sp>
        <p:nvSpPr>
          <p:cNvPr id="218" name="Google Shape;218;p21"/>
          <p:cNvSpPr/>
          <p:nvPr/>
        </p:nvSpPr>
        <p:spPr>
          <a:xfrm>
            <a:off x="213500" y="4559250"/>
            <a:ext cx="494400" cy="4155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t>7</a:t>
            </a:r>
            <a:endParaRPr b="1" sz="1100"/>
          </a:p>
        </p:txBody>
      </p:sp>
      <p:pic>
        <p:nvPicPr>
          <p:cNvPr descr="Gestión y Tecnologías de Procesos de Negocio &gt; Presentación | Universidad  de Granada" id="219" name="Google Shape;219;p21"/>
          <p:cNvPicPr preferRelativeResize="0"/>
          <p:nvPr/>
        </p:nvPicPr>
        <p:blipFill rotWithShape="1">
          <a:blip r:embed="rId7">
            <a:alphaModFix/>
          </a:blip>
          <a:srcRect b="69223" l="0" r="0" t="0"/>
          <a:stretch/>
        </p:blipFill>
        <p:spPr>
          <a:xfrm>
            <a:off x="8140750" y="174900"/>
            <a:ext cx="734875" cy="323100"/>
          </a:xfrm>
          <a:prstGeom prst="rect">
            <a:avLst/>
          </a:prstGeom>
          <a:noFill/>
          <a:ln>
            <a:noFill/>
          </a:ln>
        </p:spPr>
      </p:pic>
      <p:sp>
        <p:nvSpPr>
          <p:cNvPr id="220" name="Google Shape;220;p21"/>
          <p:cNvSpPr/>
          <p:nvPr/>
        </p:nvSpPr>
        <p:spPr>
          <a:xfrm>
            <a:off x="1639875" y="910550"/>
            <a:ext cx="924600" cy="4155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300">
                <a:latin typeface="Lato"/>
                <a:ea typeface="Lato"/>
                <a:cs typeface="Lato"/>
                <a:sym typeface="Lato"/>
              </a:rPr>
              <a:t>Fases Pipeline</a:t>
            </a:r>
            <a:endParaRPr b="1" sz="1300">
              <a:latin typeface="Lato"/>
              <a:ea typeface="Lato"/>
              <a:cs typeface="Lato"/>
              <a:sym typeface="Lato"/>
            </a:endParaRPr>
          </a:p>
        </p:txBody>
      </p:sp>
      <p:sp>
        <p:nvSpPr>
          <p:cNvPr id="221" name="Google Shape;221;p21"/>
          <p:cNvSpPr/>
          <p:nvPr/>
        </p:nvSpPr>
        <p:spPr>
          <a:xfrm>
            <a:off x="213500" y="2488063"/>
            <a:ext cx="810600" cy="6018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sz="1000">
                <a:latin typeface="Lato"/>
                <a:ea typeface="Lato"/>
                <a:cs typeface="Lato"/>
                <a:sym typeface="Lato"/>
              </a:rPr>
              <a:t>Residente Registrado</a:t>
            </a:r>
            <a:endParaRPr b="1" sz="1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